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2"/>
  </p:notesMasterIdLst>
  <p:sldIdLst>
    <p:sldId id="256" r:id="rId2"/>
    <p:sldId id="257" r:id="rId3"/>
    <p:sldId id="258" r:id="rId4"/>
    <p:sldId id="260" r:id="rId5"/>
    <p:sldId id="261" r:id="rId6"/>
    <p:sldId id="262" r:id="rId7"/>
    <p:sldId id="263" r:id="rId8"/>
    <p:sldId id="264" r:id="rId9"/>
    <p:sldId id="265" r:id="rId10"/>
    <p:sldId id="266" r:id="rId11"/>
  </p:sldIdLst>
  <p:sldSz cx="9144000" cy="5143500" type="screen16x9"/>
  <p:notesSz cx="6858000" cy="9144000"/>
  <p:embeddedFontLst>
    <p:embeddedFont>
      <p:font typeface="Consolas" panose="020B0609020204030204" pitchFamily="49" charset="0"/>
      <p:regular r:id="rId13"/>
      <p:bold r:id="rId14"/>
      <p:italic r:id="rId15"/>
      <p:boldItalic r:id="rId16"/>
    </p:embeddedFont>
    <p:embeddedFont>
      <p:font typeface="Rubik" panose="020B0604020202020204" charset="-79"/>
      <p:regular r:id="rId17"/>
      <p:bold r:id="rId18"/>
      <p:italic r:id="rId19"/>
      <p:boldItalic r:id="rId20"/>
    </p:embeddedFont>
    <p:embeddedFont>
      <p:font typeface="Rubik Light" panose="020B0604020202020204" charset="-79"/>
      <p:regular r:id="rId21"/>
      <p:bold r:id="rId22"/>
      <p:italic r:id="rId23"/>
      <p:boldItalic r:id="rId24"/>
    </p:embeddedFont>
    <p:embeddedFont>
      <p:font typeface="Rubik Medium" panose="020B0604020202020204" charset="-79"/>
      <p:regular r:id="rId25"/>
      <p:bold r:id="rId26"/>
      <p:italic r:id="rId27"/>
      <p:boldItalic r:id="rId28"/>
    </p:embeddedFont>
    <p:embeddedFont>
      <p:font typeface="Rubik SemiBold" panose="020B0604020202020204" charset="-79"/>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i1nl8uAJepcjcA2CnLI/GAkZtj/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CCBE"/>
    <a:srgbClr val="FFAB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4" d="100"/>
          <a:sy n="134" d="100"/>
        </p:scale>
        <p:origin x="348"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openxmlformats.org/officeDocument/2006/relationships/viewProps" Target="viewProps.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65ee868302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g265ee868302_0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3ec2985a68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3ec2985a68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g23ec2985a68_1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3ec2985a68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g23ec2985a68_1_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3ec2985a68_1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3ec2985a68_1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20"/>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0"/>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1"/>
        <p:cNvGrpSpPr/>
        <p:nvPr/>
      </p:nvGrpSpPr>
      <p:grpSpPr>
        <a:xfrm>
          <a:off x="0" y="0"/>
          <a:ext cx="0" cy="0"/>
          <a:chOff x="0" y="0"/>
          <a:chExt cx="0" cy="0"/>
        </a:xfrm>
      </p:grpSpPr>
      <p:sp>
        <p:nvSpPr>
          <p:cNvPr id="12" name="Google Shape;12;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3" name="Google Shape;13;p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4" name="Google Shape;1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7" name="Google Shape;17;p1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8" name="Google Shape;1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1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1" name="Google Shape;21;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1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5" name="Google Shape;25;p1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1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1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17"/>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1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1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1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mailto:husniamunzayana.7802@gmail.com" TargetMode="External"/><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github.com/munzayanahusn/VIX-Kimia-Farma-Data-Analytics.git" TargetMode="External"/><Relationship Id="rId5" Type="http://schemas.openxmlformats.org/officeDocument/2006/relationships/hyperlink" Target="https://youtu.be/frSdz65cFKQ"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s://lookerstudio.google.com/s/qgr_JPexnm8" TargetMode="Externa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53"/>
        <p:cNvGrpSpPr/>
        <p:nvPr/>
      </p:nvGrpSpPr>
      <p:grpSpPr>
        <a:xfrm>
          <a:off x="0" y="0"/>
          <a:ext cx="0" cy="0"/>
          <a:chOff x="0" y="0"/>
          <a:chExt cx="0" cy="0"/>
        </a:xfrm>
      </p:grpSpPr>
      <p:pic>
        <p:nvPicPr>
          <p:cNvPr id="54" name="Google Shape;54;p1"/>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55" name="Google Shape;55;p1"/>
          <p:cNvPicPr preferRelativeResize="0"/>
          <p:nvPr/>
        </p:nvPicPr>
        <p:blipFill rotWithShape="1">
          <a:blip r:embed="rId4">
            <a:alphaModFix/>
          </a:blip>
          <a:srcRect/>
          <a:stretch/>
        </p:blipFill>
        <p:spPr>
          <a:xfrm>
            <a:off x="349800" y="186500"/>
            <a:ext cx="1399901" cy="541300"/>
          </a:xfrm>
          <a:prstGeom prst="rect">
            <a:avLst/>
          </a:prstGeom>
          <a:noFill/>
          <a:ln>
            <a:noFill/>
          </a:ln>
        </p:spPr>
      </p:pic>
      <p:sp>
        <p:nvSpPr>
          <p:cNvPr id="56" name="Google Shape;56;p1"/>
          <p:cNvSpPr txBox="1"/>
          <p:nvPr/>
        </p:nvSpPr>
        <p:spPr>
          <a:xfrm>
            <a:off x="517900" y="1596200"/>
            <a:ext cx="6239100" cy="1292631"/>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 sz="3600" b="1" dirty="0">
                <a:solidFill>
                  <a:schemeClr val="lt1"/>
                </a:solidFill>
                <a:latin typeface="Rubik"/>
                <a:ea typeface="Rubik"/>
                <a:cs typeface="Rubik"/>
                <a:sym typeface="Rubik"/>
              </a:rPr>
              <a:t>Business Performance Analytics 2020-2023 </a:t>
            </a:r>
            <a:endParaRPr b="0" i="0" u="none" strike="noStrike" cap="none" dirty="0">
              <a:solidFill>
                <a:schemeClr val="lt1"/>
              </a:solidFill>
              <a:latin typeface="Rubik"/>
              <a:ea typeface="Rubik"/>
              <a:cs typeface="Rubik"/>
              <a:sym typeface="Rubik"/>
            </a:endParaRPr>
          </a:p>
        </p:txBody>
      </p:sp>
      <p:sp>
        <p:nvSpPr>
          <p:cNvPr id="57" name="Google Shape;57;p1"/>
          <p:cNvSpPr txBox="1"/>
          <p:nvPr/>
        </p:nvSpPr>
        <p:spPr>
          <a:xfrm>
            <a:off x="517900" y="3130300"/>
            <a:ext cx="7289100" cy="5694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 sz="2500" dirty="0">
                <a:solidFill>
                  <a:schemeClr val="lt1"/>
                </a:solidFill>
                <a:latin typeface="Rubik SemiBold"/>
                <a:ea typeface="Rubik SemiBold"/>
                <a:cs typeface="Rubik SemiBold"/>
                <a:sym typeface="Rubik SemiBold"/>
              </a:rPr>
              <a:t>Kimia Farma </a:t>
            </a:r>
            <a:r>
              <a:rPr lang="en" sz="2500" b="0" i="0" u="none" strike="noStrike" cap="none" dirty="0">
                <a:solidFill>
                  <a:schemeClr val="lt1"/>
                </a:solidFill>
                <a:latin typeface="Rubik SemiBold"/>
                <a:ea typeface="Rubik SemiBold"/>
                <a:cs typeface="Rubik SemiBold"/>
                <a:sym typeface="Rubik SemiBold"/>
              </a:rPr>
              <a:t>- </a:t>
            </a:r>
            <a:r>
              <a:rPr lang="en" sz="2500" dirty="0">
                <a:solidFill>
                  <a:schemeClr val="lt1"/>
                </a:solidFill>
                <a:latin typeface="Rubik SemiBold"/>
                <a:ea typeface="Rubik SemiBold"/>
                <a:cs typeface="Rubik SemiBold"/>
                <a:sym typeface="Rubik SemiBold"/>
              </a:rPr>
              <a:t>Big Data Analytics</a:t>
            </a:r>
            <a:endParaRPr sz="2500" b="0" i="0" u="none" strike="noStrike" cap="none" dirty="0">
              <a:solidFill>
                <a:schemeClr val="lt1"/>
              </a:solidFill>
              <a:latin typeface="Rubik SemiBold"/>
              <a:ea typeface="Rubik SemiBold"/>
              <a:cs typeface="Rubik SemiBold"/>
              <a:sym typeface="Rubik SemiBold"/>
            </a:endParaRPr>
          </a:p>
        </p:txBody>
      </p:sp>
      <p:sp>
        <p:nvSpPr>
          <p:cNvPr id="58" name="Google Shape;58;p1"/>
          <p:cNvSpPr/>
          <p:nvPr/>
        </p:nvSpPr>
        <p:spPr>
          <a:xfrm>
            <a:off x="6757125" y="-621925"/>
            <a:ext cx="3135000" cy="30510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1"/>
          <p:cNvSpPr txBox="1"/>
          <p:nvPr/>
        </p:nvSpPr>
        <p:spPr>
          <a:xfrm>
            <a:off x="1769125" y="172450"/>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Rubik SemiBold"/>
                <a:ea typeface="Rubik SemiBold"/>
                <a:cs typeface="Rubik SemiBold"/>
                <a:sym typeface="Rubik SemiBold"/>
              </a:rPr>
              <a:t>X</a:t>
            </a:r>
            <a:endParaRPr sz="3000" b="0" i="0" u="none" strike="noStrike" cap="none">
              <a:solidFill>
                <a:schemeClr val="lt1"/>
              </a:solidFill>
              <a:latin typeface="Rubik SemiBold"/>
              <a:ea typeface="Rubik SemiBold"/>
              <a:cs typeface="Rubik SemiBold"/>
              <a:sym typeface="Rubik SemiBold"/>
            </a:endParaRPr>
          </a:p>
        </p:txBody>
      </p:sp>
      <p:sp>
        <p:nvSpPr>
          <p:cNvPr id="60" name="Google Shape;60;p1"/>
          <p:cNvSpPr txBox="1"/>
          <p:nvPr/>
        </p:nvSpPr>
        <p:spPr>
          <a:xfrm>
            <a:off x="517900" y="3699700"/>
            <a:ext cx="4392000" cy="9543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chemeClr val="lt1"/>
                </a:solidFill>
                <a:latin typeface="Rubik Light"/>
                <a:ea typeface="Rubik Light"/>
                <a:cs typeface="Rubik Light"/>
                <a:sym typeface="Rubik Light"/>
              </a:rPr>
              <a:t>Presented by</a:t>
            </a:r>
            <a:endParaRPr sz="2000" b="0" i="0" u="none" strike="noStrike" cap="none" dirty="0">
              <a:solidFill>
                <a:schemeClr val="lt1"/>
              </a:solidFill>
              <a:latin typeface="Rubik Light"/>
              <a:ea typeface="Rubik Light"/>
              <a:cs typeface="Rubik Light"/>
              <a:sym typeface="Rubik Light"/>
            </a:endParaRPr>
          </a:p>
          <a:p>
            <a:pPr marL="0" marR="0" lvl="0" indent="0" algn="l" rtl="0">
              <a:lnSpc>
                <a:spcPct val="100000"/>
              </a:lnSpc>
              <a:spcBef>
                <a:spcPts val="0"/>
              </a:spcBef>
              <a:spcAft>
                <a:spcPts val="0"/>
              </a:spcAft>
              <a:buClr>
                <a:srgbClr val="000000"/>
              </a:buClr>
              <a:buSzPts val="2000"/>
              <a:buFont typeface="Arial"/>
              <a:buNone/>
            </a:pPr>
            <a:r>
              <a:rPr lang="en" sz="3000" b="0" i="0" u="none" strike="noStrike" cap="none" dirty="0">
                <a:solidFill>
                  <a:schemeClr val="lt1"/>
                </a:solidFill>
                <a:latin typeface="Rubik Light"/>
                <a:ea typeface="Rubik Light"/>
                <a:cs typeface="Rubik Light"/>
                <a:sym typeface="Rubik Light"/>
              </a:rPr>
              <a:t>Husnia Munzayana</a:t>
            </a:r>
            <a:endParaRPr sz="3000" b="0" i="0" u="none" strike="noStrike" cap="none" dirty="0">
              <a:solidFill>
                <a:schemeClr val="lt1"/>
              </a:solidFill>
              <a:latin typeface="Rubik Light"/>
              <a:ea typeface="Rubik Light"/>
              <a:cs typeface="Rubik Light"/>
              <a:sym typeface="Rubik Light"/>
            </a:endParaRPr>
          </a:p>
        </p:txBody>
      </p:sp>
      <p:pic>
        <p:nvPicPr>
          <p:cNvPr id="61" name="Google Shape;61;p1"/>
          <p:cNvPicPr preferRelativeResize="0"/>
          <p:nvPr/>
        </p:nvPicPr>
        <p:blipFill>
          <a:blip r:embed="rId5">
            <a:alphaModFix/>
          </a:blip>
          <a:stretch>
            <a:fillRect/>
          </a:stretch>
        </p:blipFill>
        <p:spPr>
          <a:xfrm>
            <a:off x="2350825" y="133900"/>
            <a:ext cx="1581660" cy="569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149"/>
        <p:cNvGrpSpPr/>
        <p:nvPr/>
      </p:nvGrpSpPr>
      <p:grpSpPr>
        <a:xfrm>
          <a:off x="0" y="0"/>
          <a:ext cx="0" cy="0"/>
          <a:chOff x="0" y="0"/>
          <a:chExt cx="0" cy="0"/>
        </a:xfrm>
      </p:grpSpPr>
      <p:pic>
        <p:nvPicPr>
          <p:cNvPr id="150" name="Google Shape;150;p8"/>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51" name="Google Shape;151;p8"/>
          <p:cNvPicPr preferRelativeResize="0"/>
          <p:nvPr/>
        </p:nvPicPr>
        <p:blipFill rotWithShape="1">
          <a:blip r:embed="rId4">
            <a:alphaModFix/>
          </a:blip>
          <a:srcRect/>
          <a:stretch/>
        </p:blipFill>
        <p:spPr>
          <a:xfrm>
            <a:off x="2895425" y="4262625"/>
            <a:ext cx="1399901" cy="541300"/>
          </a:xfrm>
          <a:prstGeom prst="rect">
            <a:avLst/>
          </a:prstGeom>
          <a:noFill/>
          <a:ln>
            <a:noFill/>
          </a:ln>
        </p:spPr>
      </p:pic>
      <p:sp>
        <p:nvSpPr>
          <p:cNvPr id="152" name="Google Shape;152;p8"/>
          <p:cNvSpPr txBox="1"/>
          <p:nvPr/>
        </p:nvSpPr>
        <p:spPr>
          <a:xfrm>
            <a:off x="2376000" y="1939850"/>
            <a:ext cx="4392000" cy="8772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4500"/>
              <a:buFont typeface="Arial"/>
              <a:buNone/>
            </a:pPr>
            <a:r>
              <a:rPr lang="en" sz="4500" b="1" i="0" u="none" strike="noStrike" cap="none">
                <a:solidFill>
                  <a:schemeClr val="lt1"/>
                </a:solidFill>
                <a:latin typeface="Rubik"/>
                <a:ea typeface="Rubik"/>
                <a:cs typeface="Rubik"/>
                <a:sym typeface="Rubik"/>
              </a:rPr>
              <a:t>Thank You</a:t>
            </a:r>
            <a:endParaRPr sz="2000" b="0" i="0" u="none" strike="noStrike" cap="none">
              <a:solidFill>
                <a:schemeClr val="lt1"/>
              </a:solidFill>
              <a:latin typeface="Rubik"/>
              <a:ea typeface="Rubik"/>
              <a:cs typeface="Rubik"/>
              <a:sym typeface="Rubik"/>
            </a:endParaRPr>
          </a:p>
        </p:txBody>
      </p:sp>
      <p:sp>
        <p:nvSpPr>
          <p:cNvPr id="153" name="Google Shape;153;p8"/>
          <p:cNvSpPr txBox="1"/>
          <p:nvPr/>
        </p:nvSpPr>
        <p:spPr>
          <a:xfrm>
            <a:off x="4314750" y="4248575"/>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Rubik SemiBold"/>
                <a:ea typeface="Rubik SemiBold"/>
                <a:cs typeface="Rubik SemiBold"/>
                <a:sym typeface="Rubik SemiBold"/>
              </a:rPr>
              <a:t>X</a:t>
            </a:r>
            <a:endParaRPr sz="3000" b="0" i="0" u="none" strike="noStrike" cap="none">
              <a:solidFill>
                <a:schemeClr val="lt1"/>
              </a:solidFill>
              <a:latin typeface="Rubik SemiBold"/>
              <a:ea typeface="Rubik SemiBold"/>
              <a:cs typeface="Rubik SemiBold"/>
              <a:sym typeface="Rubik SemiBold"/>
            </a:endParaRPr>
          </a:p>
        </p:txBody>
      </p:sp>
      <p:pic>
        <p:nvPicPr>
          <p:cNvPr id="2" name="Google Shape;61;p1">
            <a:extLst>
              <a:ext uri="{FF2B5EF4-FFF2-40B4-BE49-F238E27FC236}">
                <a16:creationId xmlns:a16="http://schemas.microsoft.com/office/drawing/2014/main" id="{D7B03E80-6EB7-7E12-26F9-94735640800B}"/>
              </a:ext>
            </a:extLst>
          </p:cNvPr>
          <p:cNvPicPr preferRelativeResize="0"/>
          <p:nvPr/>
        </p:nvPicPr>
        <p:blipFill>
          <a:blip r:embed="rId5">
            <a:alphaModFix/>
          </a:blip>
          <a:stretch>
            <a:fillRect/>
          </a:stretch>
        </p:blipFill>
        <p:spPr>
          <a:xfrm>
            <a:off x="4899391" y="4187500"/>
            <a:ext cx="1581660" cy="569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
        <p:cNvGrpSpPr/>
        <p:nvPr/>
      </p:nvGrpSpPr>
      <p:grpSpPr>
        <a:xfrm>
          <a:off x="0" y="0"/>
          <a:ext cx="0" cy="0"/>
          <a:chOff x="0" y="0"/>
          <a:chExt cx="0" cy="0"/>
        </a:xfrm>
      </p:grpSpPr>
      <p:sp>
        <p:nvSpPr>
          <p:cNvPr id="66" name="Google Shape;66;p2"/>
          <p:cNvSpPr txBox="1">
            <a:spLocks noGrp="1"/>
          </p:cNvSpPr>
          <p:nvPr>
            <p:ph type="title"/>
          </p:nvPr>
        </p:nvSpPr>
        <p:spPr>
          <a:xfrm>
            <a:off x="608850" y="1578275"/>
            <a:ext cx="79263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990"/>
              <a:buNone/>
            </a:pPr>
            <a:r>
              <a:rPr lang="en" sz="3020" b="1">
                <a:solidFill>
                  <a:schemeClr val="lt1"/>
                </a:solidFill>
                <a:latin typeface="Rubik"/>
                <a:ea typeface="Rubik"/>
                <a:cs typeface="Rubik"/>
                <a:sym typeface="Rubik"/>
              </a:rPr>
              <a:t>Disclaimer </a:t>
            </a:r>
            <a:endParaRPr sz="3020" b="1">
              <a:solidFill>
                <a:schemeClr val="lt1"/>
              </a:solidFill>
              <a:latin typeface="Rubik"/>
              <a:ea typeface="Rubik"/>
              <a:cs typeface="Rubik"/>
              <a:sym typeface="Rubik"/>
            </a:endParaRPr>
          </a:p>
        </p:txBody>
      </p:sp>
      <p:sp>
        <p:nvSpPr>
          <p:cNvPr id="67" name="Google Shape;67;p2"/>
          <p:cNvSpPr txBox="1">
            <a:spLocks noGrp="1"/>
          </p:cNvSpPr>
          <p:nvPr>
            <p:ph type="body" idx="1"/>
          </p:nvPr>
        </p:nvSpPr>
        <p:spPr>
          <a:xfrm>
            <a:off x="1250250" y="2258300"/>
            <a:ext cx="6643500" cy="1242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100"/>
              <a:buNone/>
            </a:pPr>
            <a:r>
              <a:rPr lang="en" sz="1400" b="1">
                <a:solidFill>
                  <a:schemeClr val="lt1"/>
                </a:solidFill>
                <a:highlight>
                  <a:srgbClr val="FF0000"/>
                </a:highlight>
                <a:latin typeface="Rubik"/>
                <a:ea typeface="Rubik"/>
                <a:cs typeface="Rubik"/>
                <a:sym typeface="Rubik"/>
              </a:rPr>
              <a:t>Anda dapat mengganti</a:t>
            </a:r>
            <a:r>
              <a:rPr lang="en" sz="1400">
                <a:solidFill>
                  <a:schemeClr val="lt1"/>
                </a:solidFill>
                <a:latin typeface="Rubik"/>
                <a:ea typeface="Rubik"/>
                <a:cs typeface="Rubik"/>
                <a:sym typeface="Rubik"/>
              </a:rPr>
              <a:t> design template ini sesuai kreativitas kalian. Anda dapat menambahkan slide sesuai kebutuhan. </a:t>
            </a:r>
            <a:endParaRPr sz="1400">
              <a:solidFill>
                <a:schemeClr val="lt1"/>
              </a:solidFill>
              <a:latin typeface="Rubik"/>
              <a:ea typeface="Rubik"/>
              <a:cs typeface="Rubik"/>
              <a:sym typeface="Rubik"/>
            </a:endParaRPr>
          </a:p>
          <a:p>
            <a:pPr marL="0" lvl="0" indent="0" algn="ctr" rtl="0">
              <a:lnSpc>
                <a:spcPct val="100000"/>
              </a:lnSpc>
              <a:spcBef>
                <a:spcPts val="0"/>
              </a:spcBef>
              <a:spcAft>
                <a:spcPts val="0"/>
              </a:spcAft>
              <a:buClr>
                <a:schemeClr val="dk1"/>
              </a:buClr>
              <a:buSzPts val="1100"/>
              <a:buFont typeface="Arial"/>
              <a:buNone/>
            </a:pPr>
            <a:r>
              <a:rPr lang="en" sz="1400">
                <a:solidFill>
                  <a:schemeClr val="lt1"/>
                </a:solidFill>
                <a:latin typeface="Rubik"/>
                <a:ea typeface="Rubik"/>
                <a:cs typeface="Rubik"/>
                <a:sym typeface="Rubik"/>
              </a:rPr>
              <a:t>Template ini hanya bertujuan untuk memberikan gambaran isi konten yang wajib dibuat oleh peserta. SIlahkan hapus slide ini setelah anda membuat salinan dokumen ini di drive Anda</a:t>
            </a:r>
            <a:endParaRPr sz="1400">
              <a:solidFill>
                <a:schemeClr val="lt1"/>
              </a:solidFill>
              <a:latin typeface="Rubik"/>
              <a:ea typeface="Rubik"/>
              <a:cs typeface="Rubik"/>
              <a:sym typeface="Rubik"/>
            </a:endParaRPr>
          </a:p>
          <a:p>
            <a:pPr marL="0" lvl="0" indent="0" algn="ctr" rtl="0">
              <a:lnSpc>
                <a:spcPct val="115000"/>
              </a:lnSpc>
              <a:spcBef>
                <a:spcPts val="0"/>
              </a:spcBef>
              <a:spcAft>
                <a:spcPts val="1200"/>
              </a:spcAft>
              <a:buSzPts val="1800"/>
              <a:buNone/>
            </a:pPr>
            <a:endParaRPr sz="1400">
              <a:solidFill>
                <a:schemeClr val="lt1"/>
              </a:solidFill>
              <a:latin typeface="Rubik"/>
              <a:ea typeface="Rubik"/>
              <a:cs typeface="Rubik"/>
              <a:sym typeface="Rubi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3"/>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73" name="Google Shape;73;p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74" name="Google Shape;74;p3"/>
          <p:cNvSpPr/>
          <p:nvPr/>
        </p:nvSpPr>
        <p:spPr>
          <a:xfrm>
            <a:off x="0" y="0"/>
            <a:ext cx="4572000" cy="5143500"/>
          </a:xfrm>
          <a:prstGeom prst="rect">
            <a:avLst/>
          </a:prstGeom>
          <a:solidFill>
            <a:srgbClr val="019FAB">
              <a:alpha val="4784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3"/>
          <p:cNvSpPr/>
          <p:nvPr/>
        </p:nvSpPr>
        <p:spPr>
          <a:xfrm>
            <a:off x="1033575" y="470775"/>
            <a:ext cx="2431800" cy="3298800"/>
          </a:xfrm>
          <a:prstGeom prst="roundRect">
            <a:avLst>
              <a:gd name="adj" fmla="val 16667"/>
            </a:avLst>
          </a:prstGeom>
          <a:solidFill>
            <a:srgbClr val="D6CCBE"/>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Rubik Medium"/>
                <a:ea typeface="Rubik Medium"/>
                <a:cs typeface="Rubik Medium"/>
                <a:sym typeface="Rubik Medium"/>
              </a:rPr>
              <a:t>Insert your photo here</a:t>
            </a:r>
            <a:endParaRPr sz="1400" b="0" i="0" u="none" strike="noStrike" cap="none">
              <a:solidFill>
                <a:srgbClr val="000000"/>
              </a:solidFill>
              <a:latin typeface="Rubik Medium"/>
              <a:ea typeface="Rubik Medium"/>
              <a:cs typeface="Rubik Medium"/>
              <a:sym typeface="Rubik Medium"/>
            </a:endParaRPr>
          </a:p>
        </p:txBody>
      </p:sp>
      <p:sp>
        <p:nvSpPr>
          <p:cNvPr id="76" name="Google Shape;76;p3"/>
          <p:cNvSpPr txBox="1"/>
          <p:nvPr/>
        </p:nvSpPr>
        <p:spPr>
          <a:xfrm>
            <a:off x="5212902" y="1036137"/>
            <a:ext cx="3504600" cy="553968"/>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 sz="2400" b="1" dirty="0">
                <a:latin typeface="Rubik SemiBold"/>
                <a:ea typeface="Rubik SemiBold"/>
                <a:cs typeface="Rubik SemiBold"/>
                <a:sym typeface="Rubik SemiBold"/>
              </a:rPr>
              <a:t>Husnia Munzayana</a:t>
            </a:r>
            <a:endParaRPr sz="2400" b="1" i="0" u="none" strike="noStrike" cap="none" dirty="0">
              <a:solidFill>
                <a:srgbClr val="000000"/>
              </a:solidFill>
              <a:latin typeface="Rubik SemiBold"/>
              <a:ea typeface="Rubik SemiBold"/>
              <a:cs typeface="Rubik SemiBold"/>
              <a:sym typeface="Rubik SemiBold"/>
            </a:endParaRPr>
          </a:p>
        </p:txBody>
      </p:sp>
      <p:sp>
        <p:nvSpPr>
          <p:cNvPr id="78" name="Google Shape;78;p3"/>
          <p:cNvSpPr txBox="1"/>
          <p:nvPr/>
        </p:nvSpPr>
        <p:spPr>
          <a:xfrm>
            <a:off x="5212902" y="1561312"/>
            <a:ext cx="3504600" cy="615523"/>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dirty="0">
                <a:solidFill>
                  <a:srgbClr val="019FAB"/>
                </a:solidFill>
                <a:latin typeface="Rubik SemiBold"/>
                <a:ea typeface="Rubik SemiBold"/>
                <a:cs typeface="Rubik SemiBold"/>
                <a:sym typeface="Rubik SemiBold"/>
              </a:rPr>
              <a:t>Undergraduate Student of Informatics at </a:t>
            </a:r>
            <a:r>
              <a:rPr lang="en-US" dirty="0" err="1">
                <a:solidFill>
                  <a:srgbClr val="019FAB"/>
                </a:solidFill>
                <a:latin typeface="Rubik SemiBold"/>
                <a:ea typeface="Rubik SemiBold"/>
                <a:cs typeface="Rubik SemiBold"/>
                <a:sym typeface="Rubik SemiBold"/>
              </a:rPr>
              <a:t>Institut</a:t>
            </a:r>
            <a:r>
              <a:rPr lang="en-US" dirty="0">
                <a:solidFill>
                  <a:srgbClr val="019FAB"/>
                </a:solidFill>
                <a:latin typeface="Rubik SemiBold"/>
                <a:ea typeface="Rubik SemiBold"/>
                <a:cs typeface="Rubik SemiBold"/>
                <a:sym typeface="Rubik SemiBold"/>
              </a:rPr>
              <a:t> </a:t>
            </a:r>
            <a:r>
              <a:rPr lang="en-US" dirty="0" err="1">
                <a:solidFill>
                  <a:srgbClr val="019FAB"/>
                </a:solidFill>
                <a:latin typeface="Rubik SemiBold"/>
                <a:ea typeface="Rubik SemiBold"/>
                <a:cs typeface="Rubik SemiBold"/>
                <a:sym typeface="Rubik SemiBold"/>
              </a:rPr>
              <a:t>Teknologi</a:t>
            </a:r>
            <a:r>
              <a:rPr lang="en-US" dirty="0">
                <a:solidFill>
                  <a:srgbClr val="019FAB"/>
                </a:solidFill>
                <a:latin typeface="Rubik SemiBold"/>
                <a:ea typeface="Rubik SemiBold"/>
                <a:cs typeface="Rubik SemiBold"/>
                <a:sym typeface="Rubik SemiBold"/>
              </a:rPr>
              <a:t> Bandung</a:t>
            </a:r>
            <a:endParaRPr lang="en-US" b="0" i="0" u="none" strike="noStrike" cap="none" dirty="0">
              <a:solidFill>
                <a:srgbClr val="019FAB"/>
              </a:solidFill>
              <a:latin typeface="Rubik SemiBold"/>
              <a:ea typeface="Rubik SemiBold"/>
              <a:cs typeface="Rubik SemiBold"/>
              <a:sym typeface="Rubik SemiBold"/>
            </a:endParaRPr>
          </a:p>
        </p:txBody>
      </p:sp>
      <p:sp>
        <p:nvSpPr>
          <p:cNvPr id="79" name="Google Shape;79;p3"/>
          <p:cNvSpPr txBox="1"/>
          <p:nvPr/>
        </p:nvSpPr>
        <p:spPr>
          <a:xfrm>
            <a:off x="4814861" y="2288648"/>
            <a:ext cx="4191025" cy="2469877"/>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rgbClr val="000000"/>
              </a:buClr>
              <a:buSzPts val="2000"/>
              <a:buFont typeface="Arial"/>
              <a:buNone/>
            </a:pPr>
            <a:r>
              <a:rPr lang="en-US" sz="1100" dirty="0">
                <a:latin typeface="Rubik Medium"/>
                <a:ea typeface="Rubik Medium"/>
                <a:cs typeface="Rubik Medium"/>
                <a:sym typeface="Rubik Medium"/>
              </a:rPr>
              <a:t>I am from </a:t>
            </a:r>
            <a:r>
              <a:rPr lang="en-US" sz="1100" dirty="0" err="1">
                <a:latin typeface="Rubik Medium"/>
                <a:ea typeface="Rubik Medium"/>
                <a:cs typeface="Rubik Medium"/>
                <a:sym typeface="Rubik Medium"/>
              </a:rPr>
              <a:t>Sragen</a:t>
            </a:r>
            <a:r>
              <a:rPr lang="en-US" sz="1100" dirty="0">
                <a:latin typeface="Rubik Medium"/>
                <a:ea typeface="Rubik Medium"/>
                <a:cs typeface="Rubik Medium"/>
                <a:sym typeface="Rubik Medium"/>
              </a:rPr>
              <a:t>, Central Java. Previously, I received my education at SMA Negeri 1 Surakarta. Currently, as a third-year student majoring in Informatics at Bandung Institute of Technology, I bring a foundation in data science and full-stack website development. Through coursework and hands-on projects, I've honed my skills in programming languages, database management, and web development frameworks, enabling me to excel in roles that require analytical thinking and creative problem solving within the computer science field.</a:t>
            </a:r>
            <a:endParaRPr lang="en-US" sz="1100" u="none" strike="noStrike" cap="none" dirty="0">
              <a:solidFill>
                <a:srgbClr val="000000"/>
              </a:solidFill>
              <a:latin typeface="Rubik Medium"/>
              <a:ea typeface="Rubik Medium"/>
              <a:cs typeface="Rubik Medium"/>
              <a:sym typeface="Rubik Medium"/>
            </a:endParaRPr>
          </a:p>
        </p:txBody>
      </p:sp>
      <p:sp>
        <p:nvSpPr>
          <p:cNvPr id="80" name="Google Shape;80;p3"/>
          <p:cNvSpPr txBox="1"/>
          <p:nvPr/>
        </p:nvSpPr>
        <p:spPr>
          <a:xfrm>
            <a:off x="759554" y="3805976"/>
            <a:ext cx="35046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 sz="1200" dirty="0">
                <a:latin typeface="Rubik Medium"/>
                <a:ea typeface="Rubik Medium"/>
                <a:cs typeface="Rubik Medium"/>
                <a:sym typeface="Rubik Medium"/>
              </a:rPr>
              <a:t>Bandung, West Java</a:t>
            </a:r>
            <a:endParaRPr sz="1200" u="none" strike="noStrike" cap="none" dirty="0">
              <a:solidFill>
                <a:srgbClr val="000000"/>
              </a:solidFill>
              <a:latin typeface="Rubik Medium"/>
              <a:ea typeface="Rubik Medium"/>
              <a:cs typeface="Rubik Medium"/>
              <a:sym typeface="Rubik Medium"/>
            </a:endParaRPr>
          </a:p>
        </p:txBody>
      </p:sp>
      <p:pic>
        <p:nvPicPr>
          <p:cNvPr id="81" name="Google Shape;81;p3"/>
          <p:cNvPicPr preferRelativeResize="0"/>
          <p:nvPr/>
        </p:nvPicPr>
        <p:blipFill>
          <a:blip r:embed="rId5">
            <a:alphaModFix/>
          </a:blip>
          <a:stretch>
            <a:fillRect/>
          </a:stretch>
        </p:blipFill>
        <p:spPr>
          <a:xfrm>
            <a:off x="327879" y="4651851"/>
            <a:ext cx="369300" cy="369300"/>
          </a:xfrm>
          <a:prstGeom prst="rect">
            <a:avLst/>
          </a:prstGeom>
          <a:noFill/>
          <a:ln>
            <a:noFill/>
          </a:ln>
        </p:spPr>
      </p:pic>
      <p:pic>
        <p:nvPicPr>
          <p:cNvPr id="82" name="Google Shape;82;p3"/>
          <p:cNvPicPr preferRelativeResize="0"/>
          <p:nvPr/>
        </p:nvPicPr>
        <p:blipFill>
          <a:blip r:embed="rId6">
            <a:alphaModFix/>
          </a:blip>
          <a:stretch>
            <a:fillRect/>
          </a:stretch>
        </p:blipFill>
        <p:spPr>
          <a:xfrm>
            <a:off x="327879" y="3843759"/>
            <a:ext cx="400201" cy="400201"/>
          </a:xfrm>
          <a:prstGeom prst="rect">
            <a:avLst/>
          </a:prstGeom>
          <a:noFill/>
          <a:ln>
            <a:noFill/>
          </a:ln>
        </p:spPr>
      </p:pic>
      <p:pic>
        <p:nvPicPr>
          <p:cNvPr id="83" name="Google Shape;83;p3"/>
          <p:cNvPicPr preferRelativeResize="0"/>
          <p:nvPr/>
        </p:nvPicPr>
        <p:blipFill>
          <a:blip r:embed="rId7">
            <a:alphaModFix/>
          </a:blip>
          <a:stretch>
            <a:fillRect/>
          </a:stretch>
        </p:blipFill>
        <p:spPr>
          <a:xfrm>
            <a:off x="327879" y="4316150"/>
            <a:ext cx="369300" cy="263511"/>
          </a:xfrm>
          <a:prstGeom prst="rect">
            <a:avLst/>
          </a:prstGeom>
          <a:noFill/>
          <a:ln>
            <a:noFill/>
          </a:ln>
        </p:spPr>
      </p:pic>
      <p:sp>
        <p:nvSpPr>
          <p:cNvPr id="84" name="Google Shape;84;p3"/>
          <p:cNvSpPr txBox="1"/>
          <p:nvPr/>
        </p:nvSpPr>
        <p:spPr>
          <a:xfrm>
            <a:off x="759554" y="4628201"/>
            <a:ext cx="386245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US" sz="1200" dirty="0">
                <a:latin typeface="Rubik Medium"/>
                <a:ea typeface="Rubik Medium"/>
                <a:cs typeface="Rubik Medium"/>
                <a:sym typeface="Rubik Medium"/>
              </a:rPr>
              <a:t>https://www.linkedin.com/in/husnia-munzayana/</a:t>
            </a:r>
            <a:endParaRPr sz="1200" u="none" strike="noStrike" cap="none" dirty="0">
              <a:solidFill>
                <a:srgbClr val="000000"/>
              </a:solidFill>
              <a:latin typeface="Rubik Medium"/>
              <a:ea typeface="Rubik Medium"/>
              <a:cs typeface="Rubik Medium"/>
              <a:sym typeface="Rubik Medium"/>
            </a:endParaRPr>
          </a:p>
        </p:txBody>
      </p:sp>
      <p:sp>
        <p:nvSpPr>
          <p:cNvPr id="85" name="Google Shape;85;p3"/>
          <p:cNvSpPr txBox="1"/>
          <p:nvPr/>
        </p:nvSpPr>
        <p:spPr>
          <a:xfrm>
            <a:off x="759554" y="4170922"/>
            <a:ext cx="3504600" cy="553968"/>
          </a:xfrm>
          <a:prstGeom prst="rect">
            <a:avLst/>
          </a:prstGeom>
          <a:noFill/>
          <a:ln>
            <a:noFill/>
          </a:ln>
        </p:spPr>
        <p:txBody>
          <a:bodyPr spcFirstLastPara="1" wrap="square" lIns="91425" tIns="91425" rIns="91425" bIns="91425" anchor="t" anchorCtr="0">
            <a:spAutoFit/>
          </a:bodyPr>
          <a:lstStyle/>
          <a:p>
            <a:pPr marL="0" marR="0" lvl="0" indent="0" algn="l" rtl="0">
              <a:spcBef>
                <a:spcPts val="0"/>
              </a:spcBef>
              <a:spcAft>
                <a:spcPts val="0"/>
              </a:spcAft>
              <a:buClr>
                <a:srgbClr val="000000"/>
              </a:buClr>
              <a:buSzPts val="2000"/>
              <a:buFont typeface="Arial"/>
              <a:buNone/>
            </a:pPr>
            <a:r>
              <a:rPr lang="en-US" sz="1200" dirty="0">
                <a:solidFill>
                  <a:schemeClr val="tx1"/>
                </a:solidFill>
                <a:latin typeface="Rubik Medium"/>
                <a:ea typeface="Rubik Medium"/>
                <a:cs typeface="Rubik Medium"/>
                <a:sym typeface="Rubik Medium"/>
                <a:hlinkClick r:id="rId8">
                  <a:extLst>
                    <a:ext uri="{A12FA001-AC4F-418D-AE19-62706E023703}">
                      <ahyp:hlinkClr xmlns:ahyp="http://schemas.microsoft.com/office/drawing/2018/hyperlinkcolor" val="tx"/>
                    </a:ext>
                  </a:extLst>
                </a:hlinkClick>
              </a:rPr>
              <a:t>h</a:t>
            </a:r>
            <a:r>
              <a:rPr lang="en" sz="1200" dirty="0">
                <a:solidFill>
                  <a:schemeClr val="tx1"/>
                </a:solidFill>
                <a:latin typeface="Rubik Medium"/>
                <a:ea typeface="Rubik Medium"/>
                <a:cs typeface="Rubik Medium"/>
                <a:sym typeface="Rubik Medium"/>
                <a:hlinkClick r:id="rId8">
                  <a:extLst>
                    <a:ext uri="{A12FA001-AC4F-418D-AE19-62706E023703}">
                      <ahyp:hlinkClr xmlns:ahyp="http://schemas.microsoft.com/office/drawing/2018/hyperlinkcolor" val="tx"/>
                    </a:ext>
                  </a:extLst>
                </a:hlinkClick>
              </a:rPr>
              <a:t>usniamunzayana.7802@gmail.com</a:t>
            </a:r>
            <a:r>
              <a:rPr lang="en" sz="1200" dirty="0">
                <a:solidFill>
                  <a:schemeClr val="tx1"/>
                </a:solidFill>
                <a:latin typeface="Rubik Medium"/>
                <a:ea typeface="Rubik Medium"/>
                <a:cs typeface="Rubik Medium"/>
                <a:sym typeface="Rubik Medium"/>
              </a:rPr>
              <a:t> / 13521077@std.stei.itb.ac.id</a:t>
            </a:r>
            <a:endParaRPr sz="1200" u="none" strike="noStrike" cap="none" dirty="0">
              <a:solidFill>
                <a:schemeClr val="tx1"/>
              </a:solidFill>
              <a:latin typeface="Rubik Medium"/>
              <a:ea typeface="Rubik Medium"/>
              <a:cs typeface="Rubik Medium"/>
              <a:sym typeface="Rubik Medium"/>
            </a:endParaRPr>
          </a:p>
        </p:txBody>
      </p:sp>
      <p:pic>
        <p:nvPicPr>
          <p:cNvPr id="3" name="Picture 2">
            <a:extLst>
              <a:ext uri="{FF2B5EF4-FFF2-40B4-BE49-F238E27FC236}">
                <a16:creationId xmlns:a16="http://schemas.microsoft.com/office/drawing/2014/main" id="{354E76A9-B49F-968C-49E0-F710C27E20A8}"/>
              </a:ext>
            </a:extLst>
          </p:cNvPr>
          <p:cNvPicPr>
            <a:picLocks noChangeAspect="1"/>
          </p:cNvPicPr>
          <p:nvPr/>
        </p:nvPicPr>
        <p:blipFill rotWithShape="1">
          <a:blip r:embed="rId9"/>
          <a:srcRect l="13228" r="9037"/>
          <a:stretch/>
        </p:blipFill>
        <p:spPr>
          <a:xfrm>
            <a:off x="1071925" y="655698"/>
            <a:ext cx="2431800" cy="3112065"/>
          </a:xfrm>
          <a:prstGeom prst="rect">
            <a:avLst/>
          </a:prstGeom>
          <a:ln>
            <a:noFill/>
          </a:ln>
          <a:effectLst>
            <a:softEdge rad="112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4"/>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00" name="Google Shape;100;p4"/>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01" name="Google Shape;101;p4"/>
          <p:cNvSpPr txBox="1"/>
          <p:nvPr/>
        </p:nvSpPr>
        <p:spPr>
          <a:xfrm>
            <a:off x="340500" y="1364951"/>
            <a:ext cx="4755375" cy="3231624"/>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US" sz="1200" b="1" dirty="0">
                <a:latin typeface="Rubik"/>
                <a:ea typeface="Rubik"/>
                <a:cs typeface="Rubik"/>
                <a:sym typeface="Rubik"/>
              </a:rPr>
              <a:t>Kimia </a:t>
            </a:r>
            <a:r>
              <a:rPr lang="en-US" sz="1200" b="1" dirty="0" err="1">
                <a:latin typeface="Rubik"/>
                <a:ea typeface="Rubik"/>
                <a:cs typeface="Rubik"/>
                <a:sym typeface="Rubik"/>
              </a:rPr>
              <a:t>Farma</a:t>
            </a:r>
            <a:r>
              <a:rPr lang="en-US" sz="1200" b="1" dirty="0">
                <a:latin typeface="Rubik"/>
                <a:ea typeface="Rubik"/>
                <a:cs typeface="Rubik"/>
                <a:sym typeface="Rubik"/>
              </a:rPr>
              <a:t> </a:t>
            </a:r>
            <a:r>
              <a:rPr lang="en-US" sz="1200" dirty="0">
                <a:latin typeface="Rubik"/>
                <a:ea typeface="Rubik"/>
                <a:cs typeface="Rubik"/>
                <a:sym typeface="Rubik"/>
              </a:rPr>
              <a:t>is a pharmaceutical company based in Indonesia. It is one of the oldest and largest pharmaceutical companies in the country, with a history dating back to 1817. Originally established as a Dutch colonial pharmacy, Kimia </a:t>
            </a:r>
            <a:r>
              <a:rPr lang="en-US" sz="1200" dirty="0" err="1">
                <a:latin typeface="Rubik"/>
                <a:ea typeface="Rubik"/>
                <a:cs typeface="Rubik"/>
                <a:sym typeface="Rubik"/>
              </a:rPr>
              <a:t>Farma</a:t>
            </a:r>
            <a:r>
              <a:rPr lang="en-US" sz="1200" dirty="0">
                <a:latin typeface="Rubik"/>
                <a:ea typeface="Rubik"/>
                <a:cs typeface="Rubik"/>
                <a:sym typeface="Rubik"/>
              </a:rPr>
              <a:t> has since evolved into a modern pharmaceutical company engaged in the manufacture, distribution and retailing of pharmaceutical products, medical devices and healthcare services. The company operates in several segments, including prescription drugs, over-the-counter drugs, herbal medicines and healthcare facilities. Kimia </a:t>
            </a:r>
            <a:r>
              <a:rPr lang="en-US" sz="1200" dirty="0" err="1">
                <a:latin typeface="Rubik"/>
                <a:ea typeface="Rubik"/>
                <a:cs typeface="Rubik"/>
                <a:sym typeface="Rubik"/>
              </a:rPr>
              <a:t>Farma</a:t>
            </a:r>
            <a:r>
              <a:rPr lang="en-US" sz="1200" dirty="0">
                <a:latin typeface="Rubik"/>
                <a:ea typeface="Rubik"/>
                <a:cs typeface="Rubik"/>
                <a:sym typeface="Rubik"/>
              </a:rPr>
              <a:t> plays a significant role in Indonesia's healthcare sector, providing essential medicines and healthcare solutions to the population.</a:t>
            </a:r>
            <a:endParaRPr sz="1200" i="0" u="none" strike="noStrike" cap="none" dirty="0">
              <a:solidFill>
                <a:srgbClr val="000000"/>
              </a:solidFill>
              <a:latin typeface="Rubik"/>
              <a:ea typeface="Rubik"/>
              <a:cs typeface="Rubik"/>
              <a:sym typeface="Rubik"/>
            </a:endParaRPr>
          </a:p>
        </p:txBody>
      </p:sp>
      <p:sp>
        <p:nvSpPr>
          <p:cNvPr id="102" name="Google Shape;102;p4"/>
          <p:cNvSpPr txBox="1"/>
          <p:nvPr/>
        </p:nvSpPr>
        <p:spPr>
          <a:xfrm>
            <a:off x="340500" y="452038"/>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About </a:t>
            </a:r>
            <a:r>
              <a:rPr lang="en" sz="3000" b="1">
                <a:solidFill>
                  <a:schemeClr val="accent5"/>
                </a:solidFill>
                <a:latin typeface="Rubik"/>
                <a:ea typeface="Rubik"/>
                <a:cs typeface="Rubik"/>
                <a:sym typeface="Rubik"/>
              </a:rPr>
              <a:t>Company</a:t>
            </a:r>
            <a:endParaRPr sz="3000" b="1" i="0" u="none" strike="noStrike" cap="none">
              <a:solidFill>
                <a:schemeClr val="accent5"/>
              </a:solidFill>
              <a:latin typeface="Rubik"/>
              <a:ea typeface="Rubik"/>
              <a:cs typeface="Rubik"/>
              <a:sym typeface="Rubik"/>
            </a:endParaRPr>
          </a:p>
        </p:txBody>
      </p:sp>
      <p:pic>
        <p:nvPicPr>
          <p:cNvPr id="103" name="Google Shape;103;p4"/>
          <p:cNvPicPr preferRelativeResize="0"/>
          <p:nvPr/>
        </p:nvPicPr>
        <p:blipFill>
          <a:blip r:embed="rId5">
            <a:alphaModFix/>
          </a:blip>
          <a:stretch>
            <a:fillRect/>
          </a:stretch>
        </p:blipFill>
        <p:spPr>
          <a:xfrm>
            <a:off x="5532588" y="2005844"/>
            <a:ext cx="3104925" cy="1115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g265ee868302_0_99"/>
          <p:cNvPicPr preferRelativeResize="0"/>
          <p:nvPr/>
        </p:nvPicPr>
        <p:blipFill rotWithShape="1">
          <a:blip r:embed="rId3">
            <a:alphaModFix amt="10000"/>
          </a:blip>
          <a:srcRect/>
          <a:stretch/>
        </p:blipFill>
        <p:spPr>
          <a:xfrm>
            <a:off x="-1" y="0"/>
            <a:ext cx="9144001" cy="5143501"/>
          </a:xfrm>
          <a:prstGeom prst="rect">
            <a:avLst/>
          </a:prstGeom>
          <a:noFill/>
          <a:ln>
            <a:noFill/>
          </a:ln>
        </p:spPr>
      </p:pic>
      <p:pic>
        <p:nvPicPr>
          <p:cNvPr id="110" name="Google Shape;110;g265ee868302_0_99"/>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11" name="Google Shape;111;g265ee868302_0_99"/>
          <p:cNvSpPr txBox="1"/>
          <p:nvPr/>
        </p:nvSpPr>
        <p:spPr>
          <a:xfrm>
            <a:off x="377202" y="925468"/>
            <a:ext cx="8340300" cy="3231624"/>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US" sz="1200" dirty="0">
                <a:latin typeface="Rubik"/>
                <a:ea typeface="Rubik"/>
                <a:cs typeface="Rubik"/>
                <a:sym typeface="Rubik"/>
              </a:rPr>
              <a:t>As a big data analytics intern at Kimia </a:t>
            </a:r>
            <a:r>
              <a:rPr lang="en-US" sz="1200" dirty="0" err="1">
                <a:latin typeface="Rubik"/>
                <a:ea typeface="Rubik"/>
                <a:cs typeface="Rubik"/>
                <a:sym typeface="Rubik"/>
              </a:rPr>
              <a:t>Farma</a:t>
            </a:r>
            <a:r>
              <a:rPr lang="en-US" sz="1200" dirty="0">
                <a:latin typeface="Rubik"/>
                <a:ea typeface="Rubik"/>
                <a:cs typeface="Rubik"/>
                <a:sym typeface="Rubik"/>
              </a:rPr>
              <a:t>, I was assigned to analyze the company's business performance for the years 2020 to 2023. My responsibilities include creating analysis tables and presenting reports through dashboards to evaluate Kimia </a:t>
            </a:r>
            <a:r>
              <a:rPr lang="en-US" sz="1200" dirty="0" err="1">
                <a:latin typeface="Rubik"/>
                <a:ea typeface="Rubik"/>
                <a:cs typeface="Rubik"/>
                <a:sym typeface="Rubik"/>
              </a:rPr>
              <a:t>Farma's</a:t>
            </a:r>
            <a:r>
              <a:rPr lang="en-US" sz="1200" dirty="0">
                <a:latin typeface="Rubik"/>
                <a:ea typeface="Rubik"/>
                <a:cs typeface="Rubik"/>
                <a:sym typeface="Rubik"/>
              </a:rPr>
              <a:t> business performance during the specified time period. The analysis table was implemented using the </a:t>
            </a:r>
            <a:r>
              <a:rPr lang="en-US" sz="1200" dirty="0" err="1">
                <a:latin typeface="Rubik"/>
                <a:ea typeface="Rubik"/>
                <a:cs typeface="Rubik"/>
                <a:sym typeface="Rubik"/>
              </a:rPr>
              <a:t>BigQuery</a:t>
            </a:r>
            <a:r>
              <a:rPr lang="en-US" sz="1200" dirty="0">
                <a:latin typeface="Rubik"/>
                <a:ea typeface="Rubik"/>
                <a:cs typeface="Rubik"/>
                <a:sym typeface="Rubik"/>
              </a:rPr>
              <a:t> platform, while the dashboard was developed using Looker Studio.</a:t>
            </a:r>
          </a:p>
          <a:p>
            <a:pPr marL="180975" marR="0" lvl="0" algn="just" rtl="0">
              <a:lnSpc>
                <a:spcPct val="150000"/>
              </a:lnSpc>
              <a:spcBef>
                <a:spcPts val="0"/>
              </a:spcBef>
              <a:spcAft>
                <a:spcPts val="0"/>
              </a:spcAft>
              <a:buClr>
                <a:schemeClr val="dk1"/>
              </a:buClr>
              <a:buSzPts val="1100"/>
              <a:buFont typeface="Arial"/>
              <a:buNone/>
            </a:pPr>
            <a:r>
              <a:rPr lang="en-US" sz="1200" dirty="0">
                <a:latin typeface="Rubik"/>
                <a:ea typeface="Rubik"/>
                <a:cs typeface="Rubik"/>
                <a:sym typeface="Rubik"/>
              </a:rPr>
              <a:t>The provided dataset consists of the following tables:</a:t>
            </a:r>
          </a:p>
          <a:p>
            <a:pPr marL="447675" marR="0" lvl="0" indent="-176213" algn="just" rtl="0">
              <a:lnSpc>
                <a:spcPct val="150000"/>
              </a:lnSpc>
              <a:spcBef>
                <a:spcPts val="0"/>
              </a:spcBef>
              <a:spcAft>
                <a:spcPts val="0"/>
              </a:spcAft>
              <a:buClr>
                <a:schemeClr val="dk1"/>
              </a:buClr>
              <a:buSzPts val="1100"/>
              <a:buFont typeface="Arial" panose="020B0604020202020204" pitchFamily="34" charset="0"/>
              <a:buChar char="•"/>
            </a:pPr>
            <a:r>
              <a:rPr lang="en-US" sz="1200" dirty="0" err="1">
                <a:latin typeface="Rubik"/>
                <a:ea typeface="Rubik"/>
                <a:cs typeface="Rubik"/>
                <a:sym typeface="Rubik"/>
              </a:rPr>
              <a:t>kf_final_transaction</a:t>
            </a:r>
            <a:endParaRPr lang="en-US" sz="1200" dirty="0">
              <a:latin typeface="Rubik"/>
              <a:ea typeface="Rubik"/>
              <a:cs typeface="Rubik"/>
              <a:sym typeface="Rubik"/>
            </a:endParaRPr>
          </a:p>
          <a:p>
            <a:pPr marL="447675" marR="0" lvl="0" indent="-176213" algn="just" rtl="0">
              <a:lnSpc>
                <a:spcPct val="150000"/>
              </a:lnSpc>
              <a:spcBef>
                <a:spcPts val="0"/>
              </a:spcBef>
              <a:spcAft>
                <a:spcPts val="0"/>
              </a:spcAft>
              <a:buClr>
                <a:schemeClr val="dk1"/>
              </a:buClr>
              <a:buSzPts val="1100"/>
              <a:buFont typeface="Arial" panose="020B0604020202020204" pitchFamily="34" charset="0"/>
              <a:buChar char="•"/>
            </a:pPr>
            <a:r>
              <a:rPr lang="en-US" sz="1200" dirty="0" err="1">
                <a:latin typeface="Rubik"/>
                <a:ea typeface="Rubik"/>
                <a:cs typeface="Rubik"/>
                <a:sym typeface="Rubik"/>
              </a:rPr>
              <a:t>kf_inventory</a:t>
            </a:r>
            <a:endParaRPr lang="en-US" sz="1200" dirty="0">
              <a:latin typeface="Rubik"/>
              <a:ea typeface="Rubik"/>
              <a:cs typeface="Rubik"/>
              <a:sym typeface="Rubik"/>
            </a:endParaRPr>
          </a:p>
          <a:p>
            <a:pPr marL="447675" marR="0" lvl="0" indent="-176213" algn="just" rtl="0">
              <a:lnSpc>
                <a:spcPct val="150000"/>
              </a:lnSpc>
              <a:spcBef>
                <a:spcPts val="0"/>
              </a:spcBef>
              <a:spcAft>
                <a:spcPts val="0"/>
              </a:spcAft>
              <a:buClr>
                <a:schemeClr val="dk1"/>
              </a:buClr>
              <a:buSzPts val="1100"/>
              <a:buFont typeface="Arial" panose="020B0604020202020204" pitchFamily="34" charset="0"/>
              <a:buChar char="•"/>
            </a:pPr>
            <a:r>
              <a:rPr lang="en-US" sz="1200" dirty="0" err="1">
                <a:latin typeface="Rubik"/>
                <a:ea typeface="Rubik"/>
                <a:cs typeface="Rubik"/>
                <a:sym typeface="Rubik"/>
              </a:rPr>
              <a:t>kf_kantor_cabang</a:t>
            </a:r>
            <a:endParaRPr lang="en-US" sz="1200" dirty="0">
              <a:latin typeface="Rubik"/>
              <a:ea typeface="Rubik"/>
              <a:cs typeface="Rubik"/>
              <a:sym typeface="Rubik"/>
            </a:endParaRPr>
          </a:p>
          <a:p>
            <a:pPr marL="447675" marR="0" lvl="0" indent="-176213" algn="just" rtl="0">
              <a:lnSpc>
                <a:spcPct val="150000"/>
              </a:lnSpc>
              <a:spcBef>
                <a:spcPts val="0"/>
              </a:spcBef>
              <a:spcAft>
                <a:spcPts val="0"/>
              </a:spcAft>
              <a:buClr>
                <a:schemeClr val="dk1"/>
              </a:buClr>
              <a:buSzPts val="1100"/>
              <a:buFont typeface="Arial" panose="020B0604020202020204" pitchFamily="34" charset="0"/>
              <a:buChar char="•"/>
            </a:pPr>
            <a:r>
              <a:rPr lang="en-US" sz="1200" dirty="0" err="1">
                <a:latin typeface="Rubik"/>
                <a:ea typeface="Rubik"/>
                <a:cs typeface="Rubik"/>
                <a:sym typeface="Rubik"/>
              </a:rPr>
              <a:t>kf_product</a:t>
            </a:r>
            <a:endParaRPr lang="en-US" sz="1200" dirty="0">
              <a:latin typeface="Rubik"/>
              <a:ea typeface="Rubik"/>
              <a:cs typeface="Rubik"/>
              <a:sym typeface="Rubik"/>
            </a:endParaRPr>
          </a:p>
          <a:p>
            <a:pPr marR="0" lvl="0" algn="just" rtl="0">
              <a:lnSpc>
                <a:spcPct val="150000"/>
              </a:lnSpc>
              <a:spcBef>
                <a:spcPts val="0"/>
              </a:spcBef>
              <a:spcAft>
                <a:spcPts val="0"/>
              </a:spcAft>
              <a:buClr>
                <a:schemeClr val="dk1"/>
              </a:buClr>
              <a:buSzPts val="1100"/>
            </a:pPr>
            <a:r>
              <a:rPr lang="en-US" sz="1200" dirty="0">
                <a:latin typeface="Rubik"/>
                <a:ea typeface="Rubik"/>
                <a:cs typeface="Rubik"/>
                <a:sym typeface="Rubik"/>
              </a:rPr>
              <a:t>From that dataset, we were asked to create a data analysis table from the existing raw data and visualize the company's performance report with a dashboard.</a:t>
            </a:r>
            <a:endParaRPr sz="1200" i="0" u="none" strike="noStrike" cap="none" dirty="0">
              <a:solidFill>
                <a:srgbClr val="000000"/>
              </a:solidFill>
              <a:latin typeface="Rubik"/>
              <a:ea typeface="Rubik"/>
              <a:cs typeface="Rubik"/>
              <a:sym typeface="Rubik"/>
            </a:endParaRPr>
          </a:p>
        </p:txBody>
      </p:sp>
      <p:sp>
        <p:nvSpPr>
          <p:cNvPr id="112" name="Google Shape;112;g265ee868302_0_99"/>
          <p:cNvSpPr txBox="1"/>
          <p:nvPr/>
        </p:nvSpPr>
        <p:spPr>
          <a:xfrm>
            <a:off x="340499" y="332806"/>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Project </a:t>
            </a:r>
            <a:r>
              <a:rPr lang="en" sz="3000" b="1">
                <a:solidFill>
                  <a:schemeClr val="accent5"/>
                </a:solidFill>
                <a:latin typeface="Rubik"/>
                <a:ea typeface="Rubik"/>
                <a:cs typeface="Rubik"/>
                <a:sym typeface="Rubik"/>
              </a:rPr>
              <a:t>Portfolio</a:t>
            </a:r>
            <a:endParaRPr sz="3000" b="1" i="0" u="none" strike="noStrike" cap="none">
              <a:solidFill>
                <a:schemeClr val="accent5"/>
              </a:solidFill>
              <a:latin typeface="Rubik"/>
              <a:ea typeface="Rubik"/>
              <a:cs typeface="Rubik"/>
              <a:sym typeface="Rubik"/>
            </a:endParaRPr>
          </a:p>
        </p:txBody>
      </p:sp>
      <p:sp>
        <p:nvSpPr>
          <p:cNvPr id="113" name="Google Shape;113;g265ee868302_0_99"/>
          <p:cNvSpPr txBox="1"/>
          <p:nvPr/>
        </p:nvSpPr>
        <p:spPr>
          <a:xfrm>
            <a:off x="5394322" y="4110430"/>
            <a:ext cx="3089100" cy="738633"/>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sz="1200" b="1" dirty="0">
                <a:latin typeface="Rubik"/>
                <a:ea typeface="Rubik"/>
                <a:cs typeface="Rubik"/>
                <a:sym typeface="Rubik"/>
              </a:rPr>
              <a:t>Project explanation video </a:t>
            </a:r>
            <a:r>
              <a:rPr lang="en" sz="1200" b="1" dirty="0">
                <a:latin typeface="Rubik"/>
                <a:ea typeface="Rubik"/>
                <a:cs typeface="Rubik"/>
                <a:sym typeface="Rubik"/>
                <a:hlinkClick r:id="rId5"/>
              </a:rPr>
              <a:t>here</a:t>
            </a:r>
            <a:r>
              <a:rPr lang="en" sz="1200" b="1" dirty="0">
                <a:latin typeface="Rubik"/>
                <a:ea typeface="Rubik"/>
                <a:cs typeface="Rubik"/>
                <a:sym typeface="Rubik"/>
              </a:rPr>
              <a:t>!</a:t>
            </a:r>
          </a:p>
          <a:p>
            <a:pPr marL="0" marR="0" lvl="0" indent="0" algn="just" rtl="0">
              <a:lnSpc>
                <a:spcPct val="150000"/>
              </a:lnSpc>
              <a:spcBef>
                <a:spcPts val="0"/>
              </a:spcBef>
              <a:spcAft>
                <a:spcPts val="0"/>
              </a:spcAft>
              <a:buClr>
                <a:schemeClr val="dk1"/>
              </a:buClr>
              <a:buSzPts val="1100"/>
              <a:buFont typeface="Arial"/>
              <a:buNone/>
            </a:pPr>
            <a:r>
              <a:rPr lang="en-US" sz="1200" b="1" dirty="0">
                <a:latin typeface="Rubik"/>
                <a:ea typeface="Rubik"/>
                <a:cs typeface="Rubik"/>
                <a:sym typeface="Rubik"/>
                <a:hlinkClick r:id="rId5"/>
              </a:rPr>
              <a:t>https://youtu.be/frSdz65cFKQ</a:t>
            </a:r>
            <a:endParaRPr lang="en" sz="1200" b="1" dirty="0">
              <a:latin typeface="Rubik"/>
              <a:ea typeface="Rubik"/>
              <a:cs typeface="Rubik"/>
              <a:sym typeface="Rubik"/>
            </a:endParaRPr>
          </a:p>
        </p:txBody>
      </p:sp>
      <p:sp>
        <p:nvSpPr>
          <p:cNvPr id="2" name="Google Shape;113;g265ee868302_0_99">
            <a:extLst>
              <a:ext uri="{FF2B5EF4-FFF2-40B4-BE49-F238E27FC236}">
                <a16:creationId xmlns:a16="http://schemas.microsoft.com/office/drawing/2014/main" id="{B8A2F44E-9B89-25E6-4E17-55EE57C78909}"/>
              </a:ext>
            </a:extLst>
          </p:cNvPr>
          <p:cNvSpPr txBox="1"/>
          <p:nvPr/>
        </p:nvSpPr>
        <p:spPr>
          <a:xfrm>
            <a:off x="340499" y="4110430"/>
            <a:ext cx="4819743" cy="946383"/>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sz="1200" b="1" dirty="0">
                <a:latin typeface="Rubik"/>
                <a:ea typeface="Rubik"/>
                <a:cs typeface="Rubik"/>
                <a:sym typeface="Rubik"/>
              </a:rPr>
              <a:t>Project Repository </a:t>
            </a:r>
            <a:r>
              <a:rPr lang="en" sz="1200" b="1" dirty="0">
                <a:latin typeface="Rubik"/>
                <a:ea typeface="Rubik"/>
                <a:cs typeface="Rubik"/>
                <a:sym typeface="Rubik"/>
                <a:hlinkClick r:id="rId6"/>
              </a:rPr>
              <a:t>here</a:t>
            </a:r>
            <a:r>
              <a:rPr lang="en" sz="1200" b="1" dirty="0">
                <a:latin typeface="Rubik"/>
                <a:ea typeface="Rubik"/>
                <a:cs typeface="Rubik"/>
                <a:sym typeface="Rubik"/>
              </a:rPr>
              <a:t>!</a:t>
            </a:r>
          </a:p>
          <a:p>
            <a:pPr marL="0" marR="0" lvl="0" indent="0" algn="just" rtl="0">
              <a:lnSpc>
                <a:spcPct val="150000"/>
              </a:lnSpc>
              <a:spcBef>
                <a:spcPts val="0"/>
              </a:spcBef>
              <a:spcAft>
                <a:spcPts val="0"/>
              </a:spcAft>
              <a:buClr>
                <a:schemeClr val="dk1"/>
              </a:buClr>
              <a:buSzPts val="1100"/>
              <a:buFont typeface="Arial"/>
              <a:buNone/>
            </a:pPr>
            <a:r>
              <a:rPr lang="en-US" sz="1050" b="1" dirty="0">
                <a:latin typeface="Rubik"/>
                <a:ea typeface="Rubik"/>
                <a:cs typeface="Rubik"/>
                <a:sym typeface="Rubik"/>
                <a:hlinkClick r:id="rId6"/>
              </a:rPr>
              <a:t>https://github.com/munzayanahusn/VIX-Kimia-Farma-Data-Analytics.git</a:t>
            </a:r>
            <a:endParaRPr lang="en-US" sz="1050" b="1" dirty="0">
              <a:latin typeface="Rubik"/>
              <a:ea typeface="Rubik"/>
              <a:cs typeface="Rubik"/>
              <a:sym typeface="Rubik"/>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g23ec2985a68_1_33"/>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9" name="Google Shape;119;g23ec2985a68_1_3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a:pPr>
            <a:r>
              <a:rPr lang="en" sz="2700" b="1">
                <a:latin typeface="Rubik"/>
                <a:ea typeface="Rubik"/>
                <a:cs typeface="Rubik"/>
                <a:sym typeface="Rubik"/>
              </a:rPr>
              <a:t>Importing Dataset to BigQuery</a:t>
            </a:r>
            <a:endParaRPr sz="2700" b="1" i="0" u="none" strike="noStrike" cap="none">
              <a:solidFill>
                <a:srgbClr val="000000"/>
              </a:solidFill>
              <a:latin typeface="Rubik"/>
              <a:ea typeface="Rubik"/>
              <a:cs typeface="Rubik"/>
              <a:sym typeface="Rubik"/>
            </a:endParaRPr>
          </a:p>
        </p:txBody>
      </p:sp>
      <p:sp>
        <p:nvSpPr>
          <p:cNvPr id="121" name="Google Shape;121;g23ec2985a68_1_33"/>
          <p:cNvSpPr txBox="1"/>
          <p:nvPr/>
        </p:nvSpPr>
        <p:spPr>
          <a:xfrm>
            <a:off x="340500" y="1335962"/>
            <a:ext cx="5269725" cy="2954625"/>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chemeClr val="dk1"/>
              </a:buClr>
              <a:buSzPts val="1400"/>
              <a:buFont typeface="Arial"/>
              <a:buNone/>
            </a:pPr>
            <a:r>
              <a:rPr lang="en-US" sz="1200" b="0" i="0" u="none" strike="noStrike" cap="none" dirty="0">
                <a:solidFill>
                  <a:schemeClr val="dk1"/>
                </a:solidFill>
                <a:latin typeface="Rubik"/>
                <a:ea typeface="Rubik"/>
                <a:cs typeface="Rubik"/>
                <a:sym typeface="Rubik"/>
              </a:rPr>
              <a:t>In the first task, I was asked to import the four records provided:</a:t>
            </a:r>
          </a:p>
          <a:p>
            <a:pPr marL="171450" marR="0" lvl="0" indent="-171450" algn="l" rtl="0">
              <a:lnSpc>
                <a:spcPct val="15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latin typeface="Rubik"/>
                <a:ea typeface="Rubik"/>
                <a:cs typeface="Rubik"/>
                <a:sym typeface="Rubik"/>
              </a:rPr>
              <a:t>kf_final_transaction.csv</a:t>
            </a:r>
          </a:p>
          <a:p>
            <a:pPr marL="171450" marR="0" lvl="0" indent="-171450" algn="l" rtl="0">
              <a:lnSpc>
                <a:spcPct val="15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latin typeface="Rubik"/>
                <a:ea typeface="Rubik"/>
                <a:cs typeface="Rubik"/>
                <a:sym typeface="Rubik"/>
              </a:rPr>
              <a:t>kf_inventory.csv</a:t>
            </a:r>
          </a:p>
          <a:p>
            <a:pPr marL="171450" marR="0" lvl="0" indent="-171450" algn="l" rtl="0">
              <a:lnSpc>
                <a:spcPct val="15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latin typeface="Rubik"/>
                <a:ea typeface="Rubik"/>
                <a:cs typeface="Rubik"/>
                <a:sym typeface="Rubik"/>
              </a:rPr>
              <a:t>kf_kantor_cabang.csv</a:t>
            </a:r>
          </a:p>
          <a:p>
            <a:pPr marL="171450" marR="0" lvl="0" indent="-171450" algn="l" rtl="0">
              <a:lnSpc>
                <a:spcPct val="150000"/>
              </a:lnSpc>
              <a:spcBef>
                <a:spcPts val="0"/>
              </a:spcBef>
              <a:spcAft>
                <a:spcPts val="0"/>
              </a:spcAft>
              <a:buClr>
                <a:schemeClr val="dk1"/>
              </a:buClr>
              <a:buSzPts val="1400"/>
              <a:buFont typeface="Arial" panose="020B0604020202020204" pitchFamily="34" charset="0"/>
              <a:buChar char="•"/>
            </a:pPr>
            <a:r>
              <a:rPr lang="en-US" sz="1200" b="0" i="0" u="none" strike="noStrike" cap="none" dirty="0" err="1">
                <a:solidFill>
                  <a:schemeClr val="dk1"/>
                </a:solidFill>
                <a:latin typeface="Rubik"/>
                <a:ea typeface="Rubik"/>
                <a:cs typeface="Rubik"/>
                <a:sym typeface="Rubik"/>
              </a:rPr>
              <a:t>kf_product.csvFirst</a:t>
            </a:r>
            <a:r>
              <a:rPr lang="en-US" sz="1200" b="0" i="0" u="none" strike="noStrike" cap="none" dirty="0">
                <a:solidFill>
                  <a:schemeClr val="dk1"/>
                </a:solidFill>
                <a:latin typeface="Rubik"/>
                <a:ea typeface="Rubik"/>
                <a:cs typeface="Rubik"/>
                <a:sym typeface="Rubik"/>
              </a:rPr>
              <a:t>, </a:t>
            </a:r>
          </a:p>
          <a:p>
            <a:pPr marL="171450" marR="0" lvl="0" indent="-171450" algn="l" rtl="0">
              <a:lnSpc>
                <a:spcPct val="150000"/>
              </a:lnSpc>
              <a:spcBef>
                <a:spcPts val="0"/>
              </a:spcBef>
              <a:spcAft>
                <a:spcPts val="0"/>
              </a:spcAft>
              <a:buClr>
                <a:schemeClr val="dk1"/>
              </a:buClr>
              <a:buSzPts val="1400"/>
              <a:buFont typeface="Arial" panose="020B0604020202020204" pitchFamily="34" charset="0"/>
              <a:buChar char="•"/>
            </a:pPr>
            <a:endParaRPr lang="en-US" sz="1200" dirty="0">
              <a:solidFill>
                <a:schemeClr val="dk1"/>
              </a:solidFill>
              <a:latin typeface="Rubik"/>
              <a:ea typeface="Rubik"/>
              <a:cs typeface="Rubik"/>
              <a:sym typeface="Rubik"/>
            </a:endParaRPr>
          </a:p>
          <a:p>
            <a:pPr marR="0" lvl="0" algn="l" rtl="0">
              <a:lnSpc>
                <a:spcPct val="150000"/>
              </a:lnSpc>
              <a:spcBef>
                <a:spcPts val="0"/>
              </a:spcBef>
              <a:spcAft>
                <a:spcPts val="0"/>
              </a:spcAft>
              <a:buClr>
                <a:schemeClr val="dk1"/>
              </a:buClr>
              <a:buSzPts val="1400"/>
            </a:pPr>
            <a:r>
              <a:rPr lang="en-US" sz="1200" b="0" i="0" u="none" strike="noStrike" cap="none" dirty="0">
                <a:solidFill>
                  <a:schemeClr val="dk1"/>
                </a:solidFill>
                <a:latin typeface="Rubik"/>
                <a:ea typeface="Rubik"/>
                <a:cs typeface="Rubik"/>
                <a:sym typeface="Rubik"/>
              </a:rPr>
              <a:t>I created a new project in </a:t>
            </a:r>
            <a:r>
              <a:rPr lang="en-US" sz="1200" b="0" i="0" u="none" strike="noStrike" cap="none" dirty="0" err="1">
                <a:solidFill>
                  <a:schemeClr val="dk1"/>
                </a:solidFill>
                <a:latin typeface="Rubik"/>
                <a:ea typeface="Rubik"/>
                <a:cs typeface="Rubik"/>
                <a:sym typeface="Rubik"/>
              </a:rPr>
              <a:t>BigQuery</a:t>
            </a:r>
            <a:r>
              <a:rPr lang="en-US" sz="1200" b="0" i="0" u="none" strike="noStrike" cap="none" dirty="0">
                <a:solidFill>
                  <a:schemeClr val="dk1"/>
                </a:solidFill>
                <a:latin typeface="Rubik"/>
                <a:ea typeface="Rubik"/>
                <a:cs typeface="Rubik"/>
                <a:sym typeface="Rubik"/>
              </a:rPr>
              <a:t> Studio Google Cloud named "</a:t>
            </a:r>
            <a:r>
              <a:rPr lang="en-US" sz="1200" b="0" i="0" u="none" strike="noStrike" cap="none" dirty="0" err="1">
                <a:solidFill>
                  <a:schemeClr val="dk1"/>
                </a:solidFill>
                <a:latin typeface="Rubik"/>
                <a:ea typeface="Rubik"/>
                <a:cs typeface="Rubik"/>
                <a:sym typeface="Rubik"/>
              </a:rPr>
              <a:t>Rakamin</a:t>
            </a:r>
            <a:r>
              <a:rPr lang="en-US" sz="1200" b="0" i="0" u="none" strike="noStrike" cap="none" dirty="0">
                <a:solidFill>
                  <a:schemeClr val="dk1"/>
                </a:solidFill>
                <a:latin typeface="Rubik"/>
                <a:ea typeface="Rubik"/>
                <a:cs typeface="Rubik"/>
                <a:sym typeface="Rubik"/>
              </a:rPr>
              <a:t>-KF-Analytics". Then I created a new dataset named "</a:t>
            </a:r>
            <a:r>
              <a:rPr lang="en-US" sz="1200" b="0" i="0" u="none" strike="noStrike" cap="none" dirty="0" err="1">
                <a:solidFill>
                  <a:schemeClr val="dk1"/>
                </a:solidFill>
                <a:latin typeface="Rubik"/>
                <a:ea typeface="Rubik"/>
                <a:cs typeface="Rubik"/>
                <a:sym typeface="Rubik"/>
              </a:rPr>
              <a:t>kimia_farma</a:t>
            </a:r>
            <a:r>
              <a:rPr lang="en-US" sz="1200" b="0" i="0" u="none" strike="noStrike" cap="none" dirty="0">
                <a:solidFill>
                  <a:schemeClr val="dk1"/>
                </a:solidFill>
                <a:latin typeface="Rubik"/>
                <a:ea typeface="Rubik"/>
                <a:cs typeface="Rubik"/>
                <a:sym typeface="Rubik"/>
              </a:rPr>
              <a:t>". Then I imported the provided tables into the </a:t>
            </a:r>
            <a:r>
              <a:rPr lang="en-US" sz="1200" b="0" i="0" u="none" strike="noStrike" cap="none" dirty="0" err="1">
                <a:solidFill>
                  <a:schemeClr val="dk1"/>
                </a:solidFill>
                <a:latin typeface="Rubik"/>
                <a:ea typeface="Rubik"/>
                <a:cs typeface="Rubik"/>
                <a:sym typeface="Rubik"/>
              </a:rPr>
              <a:t>kimia_farma</a:t>
            </a:r>
            <a:r>
              <a:rPr lang="en-US" sz="1200" b="0" i="0" u="none" strike="noStrike" cap="none" dirty="0">
                <a:solidFill>
                  <a:schemeClr val="dk1"/>
                </a:solidFill>
                <a:latin typeface="Rubik"/>
                <a:ea typeface="Rubik"/>
                <a:cs typeface="Rubik"/>
                <a:sym typeface="Rubik"/>
              </a:rPr>
              <a:t> dataset.</a:t>
            </a:r>
            <a:endParaRPr lang="en-US" sz="4800" b="1" i="0" u="none" strike="noStrike" cap="none" dirty="0">
              <a:solidFill>
                <a:srgbClr val="000000"/>
              </a:solidFill>
              <a:latin typeface="Rubik"/>
              <a:ea typeface="Rubik"/>
              <a:cs typeface="Rubik"/>
              <a:sym typeface="Rubik"/>
            </a:endParaRPr>
          </a:p>
        </p:txBody>
      </p:sp>
      <p:pic>
        <p:nvPicPr>
          <p:cNvPr id="3" name="Picture 2">
            <a:extLst>
              <a:ext uri="{FF2B5EF4-FFF2-40B4-BE49-F238E27FC236}">
                <a16:creationId xmlns:a16="http://schemas.microsoft.com/office/drawing/2014/main" id="{FB82DC93-9C10-2AAF-88C7-592C03A9FE6A}"/>
              </a:ext>
            </a:extLst>
          </p:cNvPr>
          <p:cNvPicPr>
            <a:picLocks noChangeAspect="1"/>
          </p:cNvPicPr>
          <p:nvPr/>
        </p:nvPicPr>
        <p:blipFill>
          <a:blip r:embed="rId5"/>
          <a:stretch>
            <a:fillRect/>
          </a:stretch>
        </p:blipFill>
        <p:spPr>
          <a:xfrm>
            <a:off x="5694747" y="1335962"/>
            <a:ext cx="3022755" cy="306085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g23ec2985a68_1_42"/>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27" name="Google Shape;127;g23ec2985a68_1_42"/>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8" name="Google Shape;128;g23ec2985a68_1_42"/>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2"/>
            </a:pPr>
            <a:r>
              <a:rPr lang="en" sz="2700" b="1">
                <a:latin typeface="Rubik"/>
                <a:ea typeface="Rubik"/>
                <a:cs typeface="Rubik"/>
                <a:sym typeface="Rubik"/>
              </a:rPr>
              <a:t>Tabel Analisa</a:t>
            </a:r>
            <a:endParaRPr sz="2700" b="1" i="0" u="none" strike="noStrike" cap="none">
              <a:solidFill>
                <a:srgbClr val="000000"/>
              </a:solidFill>
              <a:latin typeface="Rubik"/>
              <a:ea typeface="Rubik"/>
              <a:cs typeface="Rubik"/>
              <a:sym typeface="Rubik"/>
            </a:endParaRPr>
          </a:p>
        </p:txBody>
      </p:sp>
      <p:sp>
        <p:nvSpPr>
          <p:cNvPr id="129" name="Google Shape;129;g23ec2985a68_1_42"/>
          <p:cNvSpPr txBox="1"/>
          <p:nvPr/>
        </p:nvSpPr>
        <p:spPr>
          <a:xfrm>
            <a:off x="340500" y="1335962"/>
            <a:ext cx="8463000" cy="1292631"/>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400"/>
              <a:buFont typeface="Arial"/>
              <a:buNone/>
            </a:pPr>
            <a:r>
              <a:rPr lang="en-US" sz="1200" dirty="0">
                <a:solidFill>
                  <a:schemeClr val="dk1"/>
                </a:solidFill>
                <a:latin typeface="Rubik"/>
                <a:ea typeface="Rubik"/>
                <a:cs typeface="Rubik"/>
                <a:sym typeface="Rubik"/>
              </a:rPr>
              <a:t>In the second task, I was asked to create an </a:t>
            </a:r>
            <a:r>
              <a:rPr lang="en-US" sz="1200" b="1" dirty="0">
                <a:solidFill>
                  <a:schemeClr val="dk1"/>
                </a:solidFill>
                <a:latin typeface="Rubik"/>
                <a:ea typeface="Rubik"/>
                <a:cs typeface="Rubik"/>
                <a:sym typeface="Rubik"/>
              </a:rPr>
              <a:t>analysis table </a:t>
            </a:r>
            <a:r>
              <a:rPr lang="en-US" sz="1200" dirty="0">
                <a:solidFill>
                  <a:schemeClr val="dk1"/>
                </a:solidFill>
                <a:latin typeface="Rubik"/>
                <a:ea typeface="Rubik"/>
                <a:cs typeface="Rubik"/>
                <a:sym typeface="Rubik"/>
              </a:rPr>
              <a:t>based on the aggregated results of the four tables, based on the aggregated results of the four tables that have been imported before. </a:t>
            </a:r>
          </a:p>
          <a:p>
            <a:pPr marL="0" lvl="0" indent="0" algn="l" rtl="0">
              <a:lnSpc>
                <a:spcPct val="150000"/>
              </a:lnSpc>
              <a:spcBef>
                <a:spcPts val="0"/>
              </a:spcBef>
              <a:spcAft>
                <a:spcPts val="0"/>
              </a:spcAft>
              <a:buClr>
                <a:schemeClr val="dk1"/>
              </a:buClr>
              <a:buSzPts val="1400"/>
              <a:buFont typeface="Arial"/>
              <a:buNone/>
            </a:pPr>
            <a:r>
              <a:rPr lang="en-US" sz="1200" dirty="0">
                <a:solidFill>
                  <a:schemeClr val="dk1"/>
                </a:solidFill>
                <a:latin typeface="Rubik"/>
                <a:ea typeface="Rubik"/>
                <a:cs typeface="Rubik"/>
                <a:sym typeface="Rubik"/>
              </a:rPr>
              <a:t>Therefore, I created an </a:t>
            </a:r>
            <a:r>
              <a:rPr lang="en-US" sz="1200" b="1" dirty="0">
                <a:solidFill>
                  <a:schemeClr val="dk1"/>
                </a:solidFill>
                <a:latin typeface="Rubik"/>
                <a:ea typeface="Rubik"/>
                <a:cs typeface="Rubik"/>
                <a:sym typeface="Rubik"/>
              </a:rPr>
              <a:t>SQL query </a:t>
            </a:r>
            <a:r>
              <a:rPr lang="en-US" sz="1200" dirty="0">
                <a:solidFill>
                  <a:schemeClr val="dk1"/>
                </a:solidFill>
                <a:latin typeface="Rubik"/>
                <a:ea typeface="Rubik"/>
                <a:cs typeface="Rubik"/>
                <a:sym typeface="Rubik"/>
              </a:rPr>
              <a:t>to be able to display the mandatory analysis columns that have been determined. The analysis query can be seen in </a:t>
            </a:r>
            <a:r>
              <a:rPr lang="en-US" sz="1200" b="1" dirty="0">
                <a:solidFill>
                  <a:schemeClr val="dk1"/>
                </a:solidFill>
                <a:latin typeface="Rubik"/>
                <a:ea typeface="Rubik"/>
                <a:cs typeface="Rubik"/>
                <a:sym typeface="Rubik"/>
              </a:rPr>
              <a:t>the repository in the `</a:t>
            </a:r>
            <a:r>
              <a:rPr lang="en-US" sz="1200" b="1" dirty="0" err="1">
                <a:solidFill>
                  <a:schemeClr val="dk1"/>
                </a:solidFill>
                <a:latin typeface="Rubik"/>
                <a:ea typeface="Rubik"/>
                <a:cs typeface="Rubik"/>
                <a:sym typeface="Rubik"/>
              </a:rPr>
              <a:t>query.sql</a:t>
            </a:r>
            <a:r>
              <a:rPr lang="en-US" sz="1200" b="1" dirty="0">
                <a:solidFill>
                  <a:schemeClr val="dk1"/>
                </a:solidFill>
                <a:latin typeface="Rubik"/>
                <a:ea typeface="Rubik"/>
                <a:cs typeface="Rubik"/>
                <a:sym typeface="Rubik"/>
              </a:rPr>
              <a:t>` file.</a:t>
            </a:r>
            <a:endParaRPr lang="en-US" sz="2000" b="1" dirty="0">
              <a:latin typeface="Rubik"/>
              <a:ea typeface="Rubik"/>
              <a:cs typeface="Rubik"/>
              <a:sym typeface="Rubik"/>
            </a:endParaRPr>
          </a:p>
        </p:txBody>
      </p:sp>
      <p:pic>
        <p:nvPicPr>
          <p:cNvPr id="3" name="Picture 2">
            <a:extLst>
              <a:ext uri="{FF2B5EF4-FFF2-40B4-BE49-F238E27FC236}">
                <a16:creationId xmlns:a16="http://schemas.microsoft.com/office/drawing/2014/main" id="{B1B0C559-7BA3-5B8D-2BC0-A9B564C416FE}"/>
              </a:ext>
            </a:extLst>
          </p:cNvPr>
          <p:cNvPicPr>
            <a:picLocks noChangeAspect="1"/>
          </p:cNvPicPr>
          <p:nvPr/>
        </p:nvPicPr>
        <p:blipFill rotWithShape="1">
          <a:blip r:embed="rId5"/>
          <a:srcRect b="58559"/>
          <a:stretch/>
        </p:blipFill>
        <p:spPr>
          <a:xfrm>
            <a:off x="0" y="2787877"/>
            <a:ext cx="9144000" cy="179841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g23ec2985a68_1_49"/>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35" name="Google Shape;135;g23ec2985a68_1_49"/>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36" name="Google Shape;136;g23ec2985a68_1_49"/>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3"/>
            </a:pPr>
            <a:r>
              <a:rPr lang="en" sz="2700" b="1">
                <a:latin typeface="Rubik"/>
                <a:ea typeface="Rubik"/>
                <a:cs typeface="Rubik"/>
                <a:sym typeface="Rubik"/>
              </a:rPr>
              <a:t>BigQuery Syntax</a:t>
            </a:r>
            <a:endParaRPr sz="2700" b="1" i="0" u="none" strike="noStrike" cap="none">
              <a:solidFill>
                <a:srgbClr val="000000"/>
              </a:solidFill>
              <a:latin typeface="Rubik"/>
              <a:ea typeface="Rubik"/>
              <a:cs typeface="Rubik"/>
              <a:sym typeface="Rubik"/>
            </a:endParaRPr>
          </a:p>
        </p:txBody>
      </p:sp>
      <p:sp>
        <p:nvSpPr>
          <p:cNvPr id="2" name="Rectangle 1">
            <a:extLst>
              <a:ext uri="{FF2B5EF4-FFF2-40B4-BE49-F238E27FC236}">
                <a16:creationId xmlns:a16="http://schemas.microsoft.com/office/drawing/2014/main" id="{396161FB-F7D3-2246-FA3E-2E59B4250FED}"/>
              </a:ext>
            </a:extLst>
          </p:cNvPr>
          <p:cNvSpPr/>
          <p:nvPr/>
        </p:nvSpPr>
        <p:spPr>
          <a:xfrm>
            <a:off x="242888" y="1147764"/>
            <a:ext cx="4329112" cy="385286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Google Shape;137;g23ec2985a68_1_49"/>
          <p:cNvSpPr txBox="1"/>
          <p:nvPr/>
        </p:nvSpPr>
        <p:spPr>
          <a:xfrm>
            <a:off x="340500" y="1233488"/>
            <a:ext cx="4231500" cy="3893343"/>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r>
              <a:rPr lang="en-US" sz="800" b="0" dirty="0">
                <a:solidFill>
                  <a:srgbClr val="569CD6"/>
                </a:solidFill>
                <a:effectLst/>
                <a:latin typeface="Consolas" panose="020B0609020204030204" pitchFamily="49" charset="0"/>
              </a:rPr>
              <a:t>CREATE</a:t>
            </a:r>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TABLE</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kimia_farma.kf_analysis</a:t>
            </a:r>
            <a:r>
              <a:rPr lang="en-US" sz="800" b="0" dirty="0">
                <a:solidFill>
                  <a:schemeClr val="tx1"/>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endParaRPr lang="en-US" sz="800" b="0" dirty="0">
              <a:solidFill>
                <a:srgbClr val="CCCCCC"/>
              </a:solidFill>
              <a:effectLst/>
              <a:latin typeface="Consolas" panose="020B0609020204030204" pitchFamily="49" charset="0"/>
            </a:endParaRPr>
          </a:p>
          <a:p>
            <a:r>
              <a:rPr lang="en-US" sz="800" b="0" dirty="0">
                <a:solidFill>
                  <a:srgbClr val="569CD6"/>
                </a:solidFill>
                <a:effectLst/>
                <a:latin typeface="Consolas" panose="020B0609020204030204" pitchFamily="49" charset="0"/>
              </a:rPr>
              <a:t>SELECT</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tr.transaction_id</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tr.date</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tr.branch_id</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kc.branch_name</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kc.kota</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kc.provinsi</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kc.rating</a:t>
            </a:r>
            <a:r>
              <a:rPr lang="en-US" sz="800" b="0" dirty="0">
                <a:solidFill>
                  <a:schemeClr val="tx1"/>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rating_cabang</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tr.customer_name</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tr.product_id</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pd.product_name</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AS </a:t>
            </a:r>
            <a:r>
              <a:rPr lang="en-US" sz="800" b="0" dirty="0" err="1">
                <a:solidFill>
                  <a:schemeClr val="tx1"/>
                </a:solidFill>
                <a:effectLst/>
                <a:latin typeface="Consolas" panose="020B0609020204030204" pitchFamily="49" charset="0"/>
              </a:rPr>
              <a:t>actual_price</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tr.discount_percentage</a:t>
            </a:r>
            <a:r>
              <a:rPr lang="en-US" sz="800" b="0" dirty="0">
                <a:solidFill>
                  <a:schemeClr val="tx1"/>
                </a:solidFill>
                <a:effectLst/>
                <a:latin typeface="Consolas" panose="020B0609020204030204" pitchFamily="49" charset="0"/>
              </a:rPr>
              <a:t>,</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CASE</a:t>
            </a:r>
            <a:endParaRPr lang="en-US" sz="800" b="0" dirty="0">
              <a:solidFill>
                <a:srgbClr val="CCCCCC"/>
              </a:solidFill>
              <a:effectLst/>
              <a:latin typeface="Consolas" panose="020B0609020204030204" pitchFamily="49" charset="0"/>
            </a:endParaRP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WHEN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&lt;= 50000 </a:t>
            </a:r>
            <a:r>
              <a:rPr lang="en-US" sz="800" b="0" dirty="0">
                <a:solidFill>
                  <a:srgbClr val="569CD6"/>
                </a:solidFill>
                <a:effectLst/>
                <a:latin typeface="Consolas" panose="020B0609020204030204" pitchFamily="49" charset="0"/>
              </a:rPr>
              <a:t>then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0.1</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WHEN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&gt; 50000 </a:t>
            </a:r>
            <a:r>
              <a:rPr lang="en-US" sz="800" b="0" dirty="0">
                <a:solidFill>
                  <a:srgbClr val="569CD6"/>
                </a:solidFill>
                <a:effectLst/>
                <a:latin typeface="Consolas" panose="020B0609020204030204" pitchFamily="49" charset="0"/>
              </a:rPr>
              <a:t>AND</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&lt;= 100000 </a:t>
            </a:r>
            <a:r>
              <a:rPr lang="en-US" sz="800" b="0" dirty="0">
                <a:solidFill>
                  <a:srgbClr val="569CD6"/>
                </a:solidFill>
                <a:effectLst/>
                <a:latin typeface="Consolas" panose="020B0609020204030204" pitchFamily="49" charset="0"/>
              </a:rPr>
              <a:t>then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0.15</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WHEN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&gt; 100000</a:t>
            </a:r>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AND</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&lt;= 300000 </a:t>
            </a:r>
            <a:r>
              <a:rPr lang="en-US" sz="800" b="0" dirty="0">
                <a:solidFill>
                  <a:srgbClr val="569CD6"/>
                </a:solidFill>
                <a:effectLst/>
                <a:latin typeface="Consolas" panose="020B0609020204030204" pitchFamily="49" charset="0"/>
              </a:rPr>
              <a:t>then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0.2</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WHEN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&gt; 300000 </a:t>
            </a:r>
            <a:r>
              <a:rPr lang="en-US" sz="800" b="0" dirty="0">
                <a:solidFill>
                  <a:srgbClr val="569CD6"/>
                </a:solidFill>
                <a:effectLst/>
                <a:latin typeface="Consolas" panose="020B0609020204030204" pitchFamily="49" charset="0"/>
              </a:rPr>
              <a:t>AND</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&lt;= 500000 </a:t>
            </a:r>
            <a:r>
              <a:rPr lang="en-US" sz="800" b="0" dirty="0">
                <a:solidFill>
                  <a:srgbClr val="569CD6"/>
                </a:solidFill>
                <a:effectLst/>
                <a:latin typeface="Consolas" panose="020B0609020204030204" pitchFamily="49" charset="0"/>
              </a:rPr>
              <a:t>then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0.25</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ELSE</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0.3     </a:t>
            </a:r>
            <a:r>
              <a:rPr lang="en-US" sz="800" b="0" dirty="0">
                <a:solidFill>
                  <a:srgbClr val="CCCCCC"/>
                </a:solidFill>
                <a:effectLst/>
                <a:latin typeface="Consolas" panose="020B0609020204030204" pitchFamily="49" charset="0"/>
              </a:rPr>
              <a:t> </a:t>
            </a:r>
            <a:r>
              <a:rPr lang="en-US" sz="800" b="0" dirty="0">
                <a:solidFill>
                  <a:srgbClr val="6A9955"/>
                </a:solidFill>
                <a:effectLst/>
                <a:latin typeface="Consolas" panose="020B0609020204030204" pitchFamily="49" charset="0"/>
              </a:rPr>
              <a:t>--</a:t>
            </a:r>
            <a:r>
              <a:rPr lang="en-US" sz="800" b="0" dirty="0" err="1">
                <a:solidFill>
                  <a:srgbClr val="6A9955"/>
                </a:solidFill>
                <a:effectLst/>
                <a:latin typeface="Consolas" panose="020B0609020204030204" pitchFamily="49" charset="0"/>
              </a:rPr>
              <a:t>pd.price</a:t>
            </a:r>
            <a:r>
              <a:rPr lang="en-US" sz="800" b="0" dirty="0">
                <a:solidFill>
                  <a:srgbClr val="6A9955"/>
                </a:solidFill>
                <a:effectLst/>
                <a:latin typeface="Consolas" panose="020B0609020204030204" pitchFamily="49" charset="0"/>
              </a:rPr>
              <a:t> &gt;500000 </a:t>
            </a:r>
            <a:endParaRPr lang="en-US" sz="800" b="0" dirty="0">
              <a:solidFill>
                <a:srgbClr val="CCCCCC"/>
              </a:solidFill>
              <a:effectLst/>
              <a:latin typeface="Consolas" panose="020B0609020204030204" pitchFamily="49" charset="0"/>
            </a:endParaRP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END</a:t>
            </a:r>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persentase_gross_laba</a:t>
            </a:r>
            <a:r>
              <a:rPr lang="en-US" sz="800" b="0" dirty="0">
                <a:solidFill>
                  <a:schemeClr val="tx1"/>
                </a:solidFill>
                <a:effectLst/>
                <a:latin typeface="Consolas" panose="020B0609020204030204" pitchFamily="49" charset="0"/>
              </a:rPr>
              <a:t>,</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 (1-tr.discount_percentage))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nett_sales</a:t>
            </a:r>
            <a:r>
              <a:rPr lang="en-US" sz="800" b="0" dirty="0">
                <a:solidFill>
                  <a:schemeClr val="tx1"/>
                </a:solidFill>
                <a:effectLst/>
                <a:latin typeface="Consolas" panose="020B0609020204030204" pitchFamily="49" charset="0"/>
              </a:rPr>
              <a:t>,</a:t>
            </a:r>
          </a:p>
          <a:p>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a:t>
            </a:r>
            <a:r>
              <a:rPr lang="en-US" sz="800" b="0" dirty="0" err="1">
                <a:solidFill>
                  <a:schemeClr val="tx1"/>
                </a:solidFill>
                <a:effectLst/>
                <a:latin typeface="Consolas" panose="020B0609020204030204" pitchFamily="49" charset="0"/>
              </a:rPr>
              <a:t>tr.price</a:t>
            </a:r>
            <a:r>
              <a:rPr lang="en-US" sz="800" b="0" dirty="0">
                <a:solidFill>
                  <a:schemeClr val="tx1"/>
                </a:solidFill>
                <a:effectLst/>
                <a:latin typeface="Consolas" panose="020B0609020204030204" pitchFamily="49" charset="0"/>
              </a:rPr>
              <a:t> * (1-tr.discount_percentage)) -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)AS </a:t>
            </a:r>
            <a:r>
              <a:rPr lang="en-US" sz="800" b="0" dirty="0" err="1">
                <a:solidFill>
                  <a:schemeClr val="tx1"/>
                </a:solidFill>
                <a:effectLst/>
                <a:latin typeface="Consolas" panose="020B0609020204030204" pitchFamily="49" charset="0"/>
              </a:rPr>
              <a:t>nett_profit</a:t>
            </a:r>
            <a:r>
              <a:rPr lang="en-US" sz="800" b="0" dirty="0">
                <a:solidFill>
                  <a:schemeClr val="tx1"/>
                </a:solidFill>
                <a:effectLst/>
                <a:latin typeface="Consolas" panose="020B0609020204030204" pitchFamily="49" charset="0"/>
              </a:rPr>
              <a:t>,</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tr.rating</a:t>
            </a:r>
            <a:r>
              <a:rPr lang="en-US" sz="800" b="0" dirty="0">
                <a:solidFill>
                  <a:schemeClr val="tx1"/>
                </a:solidFill>
                <a:effectLst/>
                <a:latin typeface="Consolas" panose="020B0609020204030204" pitchFamily="49" charset="0"/>
              </a:rPr>
              <a:t> AS </a:t>
            </a:r>
            <a:r>
              <a:rPr lang="en-US" sz="800" b="0" dirty="0" err="1">
                <a:solidFill>
                  <a:schemeClr val="tx1"/>
                </a:solidFill>
                <a:effectLst/>
                <a:latin typeface="Consolas" panose="020B0609020204030204" pitchFamily="49" charset="0"/>
              </a:rPr>
              <a:t>rating_transaksi</a:t>
            </a:r>
            <a:endParaRPr lang="en-US" sz="800" b="0" dirty="0">
              <a:solidFill>
                <a:schemeClr val="tx1"/>
              </a:solidFill>
              <a:effectLst/>
              <a:latin typeface="Consolas" panose="020B0609020204030204" pitchFamily="49" charset="0"/>
            </a:endParaRPr>
          </a:p>
          <a:p>
            <a:r>
              <a:rPr lang="en-US" sz="800" b="0" dirty="0">
                <a:solidFill>
                  <a:srgbClr val="569CD6"/>
                </a:solidFill>
                <a:effectLst/>
                <a:latin typeface="Consolas" panose="020B0609020204030204" pitchFamily="49" charset="0"/>
              </a:rPr>
              <a:t>FROM</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kimia_farma.kf_final_transaction</a:t>
            </a:r>
            <a:r>
              <a:rPr lang="en-US" sz="800" b="0" dirty="0">
                <a:solidFill>
                  <a:schemeClr val="tx1"/>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tr</a:t>
            </a:r>
            <a:r>
              <a:rPr lang="en-US" sz="800" b="0" dirty="0">
                <a:solidFill>
                  <a:srgbClr val="CCCCCC"/>
                </a:solidFill>
                <a:effectLst/>
                <a:latin typeface="Consolas" panose="020B0609020204030204" pitchFamily="49" charset="0"/>
              </a:rPr>
              <a:t> </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LEFT JOIN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kimia_farma.kf_kantor_cabang</a:t>
            </a:r>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kc</a:t>
            </a:r>
            <a:r>
              <a:rPr lang="en-US" sz="800" b="0" dirty="0">
                <a:solidFill>
                  <a:srgbClr val="CCCCCC"/>
                </a:solidFill>
                <a:effectLst/>
                <a:latin typeface="Consolas" panose="020B0609020204030204" pitchFamily="49" charset="0"/>
              </a:rPr>
              <a:t> </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ON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a:t>
            </a:r>
            <a:r>
              <a:rPr lang="en-US" sz="800" b="0" dirty="0" err="1">
                <a:solidFill>
                  <a:schemeClr val="tx1"/>
                </a:solidFill>
                <a:effectLst/>
                <a:latin typeface="Consolas" panose="020B0609020204030204" pitchFamily="49" charset="0"/>
              </a:rPr>
              <a:t>tr.branch_id</a:t>
            </a:r>
            <a:r>
              <a:rPr lang="en-US" sz="800" b="0" dirty="0">
                <a:solidFill>
                  <a:schemeClr val="tx1"/>
                </a:solidFill>
                <a:effectLst/>
                <a:latin typeface="Consolas" panose="020B0609020204030204" pitchFamily="49" charset="0"/>
              </a:rPr>
              <a:t> = </a:t>
            </a:r>
            <a:r>
              <a:rPr lang="en-US" sz="800" b="0" dirty="0" err="1">
                <a:solidFill>
                  <a:schemeClr val="tx1"/>
                </a:solidFill>
                <a:effectLst/>
                <a:latin typeface="Consolas" panose="020B0609020204030204" pitchFamily="49" charset="0"/>
              </a:rPr>
              <a:t>kc.branch_id</a:t>
            </a:r>
            <a:r>
              <a:rPr lang="en-US" sz="800" b="0" dirty="0">
                <a:solidFill>
                  <a:schemeClr val="tx1"/>
                </a:solidFill>
                <a:effectLst/>
                <a:latin typeface="Consolas" panose="020B0609020204030204" pitchFamily="49" charset="0"/>
              </a:rPr>
              <a:t>)</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LEFT JOIN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kimia_farma.kf_product</a:t>
            </a:r>
            <a:r>
              <a:rPr lang="en-US" sz="800" b="0" dirty="0">
                <a:solidFill>
                  <a:schemeClr val="tx1"/>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pd</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ON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a:t>
            </a:r>
            <a:r>
              <a:rPr lang="en-US" sz="800" b="0" dirty="0" err="1">
                <a:solidFill>
                  <a:schemeClr val="tx1"/>
                </a:solidFill>
                <a:effectLst/>
                <a:latin typeface="Consolas" panose="020B0609020204030204" pitchFamily="49" charset="0"/>
              </a:rPr>
              <a:t>tr.product_id</a:t>
            </a:r>
            <a:r>
              <a:rPr lang="en-US" sz="800" b="0" dirty="0">
                <a:solidFill>
                  <a:schemeClr val="tx1"/>
                </a:solidFill>
                <a:effectLst/>
                <a:latin typeface="Consolas" panose="020B0609020204030204" pitchFamily="49" charset="0"/>
              </a:rPr>
              <a:t> = </a:t>
            </a:r>
            <a:r>
              <a:rPr lang="en-US" sz="800" b="0" dirty="0" err="1">
                <a:solidFill>
                  <a:schemeClr val="tx1"/>
                </a:solidFill>
                <a:effectLst/>
                <a:latin typeface="Consolas" panose="020B0609020204030204" pitchFamily="49" charset="0"/>
              </a:rPr>
              <a:t>pd.product_id</a:t>
            </a:r>
            <a:r>
              <a:rPr lang="en-US" sz="800" b="0" dirty="0">
                <a:solidFill>
                  <a:schemeClr val="tx1"/>
                </a:solidFill>
                <a:effectLst/>
                <a:latin typeface="Consolas" panose="020B0609020204030204" pitchFamily="49" charset="0"/>
              </a:rPr>
              <a:t>)</a:t>
            </a:r>
          </a:p>
          <a:p>
            <a:r>
              <a:rPr lang="en-US" sz="800" b="0" dirty="0">
                <a:solidFill>
                  <a:schemeClr val="tx1"/>
                </a:solidFill>
                <a:effectLst/>
                <a:latin typeface="Consolas" panose="020B0609020204030204" pitchFamily="49" charset="0"/>
              </a:rPr>
              <a:t>;</a:t>
            </a:r>
          </a:p>
        </p:txBody>
      </p:sp>
      <p:sp>
        <p:nvSpPr>
          <p:cNvPr id="3" name="Rectangle 2">
            <a:extLst>
              <a:ext uri="{FF2B5EF4-FFF2-40B4-BE49-F238E27FC236}">
                <a16:creationId xmlns:a16="http://schemas.microsoft.com/office/drawing/2014/main" id="{D7581F6F-4A82-9E26-6E5D-19B12F73CA9F}"/>
              </a:ext>
            </a:extLst>
          </p:cNvPr>
          <p:cNvSpPr/>
          <p:nvPr/>
        </p:nvSpPr>
        <p:spPr>
          <a:xfrm>
            <a:off x="4644639" y="1147764"/>
            <a:ext cx="4329112" cy="38909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Google Shape;137;g23ec2985a68_1_49">
            <a:extLst>
              <a:ext uri="{FF2B5EF4-FFF2-40B4-BE49-F238E27FC236}">
                <a16:creationId xmlns:a16="http://schemas.microsoft.com/office/drawing/2014/main" id="{DF3D7EB5-B2F8-F94D-06D2-6BECF144BA9F}"/>
              </a:ext>
            </a:extLst>
          </p:cNvPr>
          <p:cNvSpPr txBox="1"/>
          <p:nvPr/>
        </p:nvSpPr>
        <p:spPr>
          <a:xfrm>
            <a:off x="4767263" y="1150226"/>
            <a:ext cx="4157682" cy="2008212"/>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r>
              <a:rPr lang="en-US" sz="900" b="0" dirty="0">
                <a:solidFill>
                  <a:srgbClr val="569CD6"/>
                </a:solidFill>
                <a:effectLst/>
                <a:latin typeface="Consolas" panose="020B0609020204030204" pitchFamily="49" charset="0"/>
              </a:rPr>
              <a:t>CREATE</a:t>
            </a:r>
            <a:r>
              <a:rPr lang="en-US" sz="900" b="0" dirty="0">
                <a:solidFill>
                  <a:srgbClr val="CCCCCC"/>
                </a:solidFill>
                <a:effectLst/>
                <a:latin typeface="Consolas" panose="020B0609020204030204" pitchFamily="49" charset="0"/>
              </a:rPr>
              <a:t> </a:t>
            </a:r>
            <a:r>
              <a:rPr lang="en-US" sz="900" b="0" dirty="0">
                <a:solidFill>
                  <a:srgbClr val="569CD6"/>
                </a:solidFill>
                <a:effectLst/>
                <a:latin typeface="Consolas" panose="020B0609020204030204" pitchFamily="49" charset="0"/>
              </a:rPr>
              <a:t>TABLE</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kimia_farma.kf_branch_analysis_lim</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AS</a:t>
            </a:r>
            <a:endParaRPr lang="en-US" sz="900" b="0" dirty="0">
              <a:solidFill>
                <a:srgbClr val="CCCCCC"/>
              </a:solidFill>
              <a:effectLst/>
              <a:latin typeface="Consolas" panose="020B0609020204030204" pitchFamily="49" charset="0"/>
            </a:endParaRPr>
          </a:p>
          <a:p>
            <a:r>
              <a:rPr lang="en-US" sz="900" b="0" dirty="0">
                <a:solidFill>
                  <a:srgbClr val="569CD6"/>
                </a:solidFill>
                <a:effectLst/>
                <a:latin typeface="Consolas" panose="020B0609020204030204" pitchFamily="49" charset="0"/>
              </a:rPr>
              <a:t>SELECT</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kc.branch_id</a:t>
            </a:r>
            <a:r>
              <a:rPr lang="en-US" sz="900" b="0" dirty="0">
                <a:solidFill>
                  <a:schemeClr val="tx1"/>
                </a:solidFill>
                <a:effectLst/>
                <a:latin typeface="Consolas" panose="020B0609020204030204" pitchFamily="49" charset="0"/>
              </a:rPr>
              <a:t>, </a:t>
            </a:r>
          </a:p>
          <a:p>
            <a:r>
              <a:rPr lang="en-US" sz="900" b="0" dirty="0">
                <a:solidFill>
                  <a:schemeClr val="tx1"/>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kc.branch_name</a:t>
            </a:r>
            <a:r>
              <a:rPr lang="en-US" sz="900" b="0" dirty="0">
                <a:solidFill>
                  <a:schemeClr val="tx1"/>
                </a:solidFill>
                <a:effectLst/>
                <a:latin typeface="Consolas" panose="020B0609020204030204" pitchFamily="49" charset="0"/>
              </a:rPr>
              <a:t>, </a:t>
            </a:r>
          </a:p>
          <a:p>
            <a:r>
              <a:rPr lang="en-US" sz="900" b="0" dirty="0">
                <a:solidFill>
                  <a:schemeClr val="tx1"/>
                </a:solidFill>
                <a:effectLst/>
                <a:latin typeface="Consolas" panose="020B0609020204030204" pitchFamily="49" charset="0"/>
              </a:rPr>
              <a:t>  AVG(</a:t>
            </a:r>
            <a:r>
              <a:rPr lang="en-US" sz="900" b="0" dirty="0" err="1">
                <a:solidFill>
                  <a:schemeClr val="tx1"/>
                </a:solidFill>
                <a:effectLst/>
                <a:latin typeface="Consolas" panose="020B0609020204030204" pitchFamily="49" charset="0"/>
              </a:rPr>
              <a:t>tr.rating</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AS</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rating_transaction</a:t>
            </a:r>
            <a:r>
              <a:rPr lang="en-US" sz="900" b="0" dirty="0">
                <a:solidFill>
                  <a:schemeClr val="tx1"/>
                </a:solidFill>
                <a:effectLst/>
                <a:latin typeface="Consolas" panose="020B0609020204030204" pitchFamily="49" charset="0"/>
              </a:rPr>
              <a:t>,</a:t>
            </a:r>
          </a:p>
          <a:p>
            <a:r>
              <a:rPr lang="en-US" sz="900" b="0" dirty="0">
                <a:solidFill>
                  <a:schemeClr val="tx1"/>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kc.rating</a:t>
            </a:r>
            <a:r>
              <a:rPr lang="en-US" sz="900" b="0" dirty="0">
                <a:solidFill>
                  <a:srgbClr val="CCCCCC"/>
                </a:solidFill>
                <a:effectLst/>
                <a:latin typeface="Consolas" panose="020B0609020204030204" pitchFamily="49" charset="0"/>
              </a:rPr>
              <a:t> </a:t>
            </a:r>
            <a:r>
              <a:rPr lang="en-US" sz="900" b="0" dirty="0">
                <a:solidFill>
                  <a:srgbClr val="569CD6"/>
                </a:solidFill>
                <a:effectLst/>
                <a:latin typeface="Consolas" panose="020B0609020204030204" pitchFamily="49" charset="0"/>
              </a:rPr>
              <a:t>AS</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rating_branch</a:t>
            </a:r>
            <a:endParaRPr lang="en-US" sz="900" b="0" dirty="0">
              <a:solidFill>
                <a:schemeClr val="tx1"/>
              </a:solidFill>
              <a:effectLst/>
              <a:latin typeface="Consolas" panose="020B0609020204030204" pitchFamily="49" charset="0"/>
            </a:endParaRPr>
          </a:p>
          <a:p>
            <a:r>
              <a:rPr lang="en-US" sz="900" b="0" dirty="0">
                <a:solidFill>
                  <a:srgbClr val="569CD6"/>
                </a:solidFill>
                <a:effectLst/>
                <a:latin typeface="Consolas" panose="020B0609020204030204" pitchFamily="49" charset="0"/>
              </a:rPr>
              <a:t>FROM</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kimia_farma.kf_kantor_cabang</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AS</a:t>
            </a:r>
            <a:r>
              <a:rPr lang="en-US" sz="900" b="0" dirty="0">
                <a:solidFill>
                  <a:srgbClr val="CCCCCC"/>
                </a:solidFill>
                <a:effectLst/>
                <a:latin typeface="Consolas" panose="020B0609020204030204" pitchFamily="49" charset="0"/>
              </a:rPr>
              <a:t> </a:t>
            </a:r>
            <a:r>
              <a:rPr lang="en-US" sz="900" b="0" dirty="0">
                <a:solidFill>
                  <a:schemeClr val="tx1"/>
                </a:solidFill>
                <a:effectLst/>
                <a:latin typeface="Consolas" panose="020B0609020204030204" pitchFamily="49" charset="0"/>
              </a:rPr>
              <a:t>kc</a:t>
            </a:r>
          </a:p>
          <a:p>
            <a:r>
              <a:rPr lang="en-US" sz="900" b="0" dirty="0">
                <a:solidFill>
                  <a:srgbClr val="CCCCCC"/>
                </a:solidFill>
                <a:effectLst/>
                <a:latin typeface="Consolas" panose="020B0609020204030204" pitchFamily="49" charset="0"/>
              </a:rPr>
              <a:t>  </a:t>
            </a:r>
            <a:r>
              <a:rPr lang="en-US" sz="900" b="0" dirty="0">
                <a:solidFill>
                  <a:srgbClr val="569CD6"/>
                </a:solidFill>
                <a:effectLst/>
                <a:latin typeface="Consolas" panose="020B0609020204030204" pitchFamily="49" charset="0"/>
              </a:rPr>
              <a:t>LEFT JOIN</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kimia_farma.kf_final_transaction</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AS</a:t>
            </a:r>
            <a:r>
              <a:rPr lang="en-US" sz="900" b="0" dirty="0">
                <a:solidFill>
                  <a:srgbClr val="CCCCCC"/>
                </a:solidFill>
                <a:effectLst/>
                <a:latin typeface="Consolas" panose="020B0609020204030204" pitchFamily="49" charset="0"/>
              </a:rPr>
              <a:t> </a:t>
            </a:r>
            <a:r>
              <a:rPr lang="en-US" sz="900" b="0" dirty="0">
                <a:solidFill>
                  <a:schemeClr val="tx1"/>
                </a:solidFill>
                <a:effectLst/>
                <a:latin typeface="Consolas" panose="020B0609020204030204" pitchFamily="49" charset="0"/>
              </a:rPr>
              <a:t>tr</a:t>
            </a:r>
          </a:p>
          <a:p>
            <a:r>
              <a:rPr lang="en-US" sz="900" b="0" dirty="0">
                <a:solidFill>
                  <a:srgbClr val="CCCCCC"/>
                </a:solidFill>
                <a:effectLst/>
                <a:latin typeface="Consolas" panose="020B0609020204030204" pitchFamily="49" charset="0"/>
              </a:rPr>
              <a:t>  </a:t>
            </a:r>
            <a:r>
              <a:rPr lang="en-US" sz="900" b="0" dirty="0">
                <a:solidFill>
                  <a:srgbClr val="569CD6"/>
                </a:solidFill>
                <a:effectLst/>
                <a:latin typeface="Consolas" panose="020B0609020204030204" pitchFamily="49" charset="0"/>
              </a:rPr>
              <a:t>ON</a:t>
            </a:r>
            <a:r>
              <a:rPr lang="en-US" sz="900" b="0" dirty="0">
                <a:solidFill>
                  <a:srgbClr val="CCCCCC"/>
                </a:solidFill>
                <a:effectLst/>
                <a:latin typeface="Consolas" panose="020B0609020204030204" pitchFamily="49" charset="0"/>
              </a:rPr>
              <a:t> </a:t>
            </a:r>
            <a:r>
              <a:rPr lang="en-US" sz="900" b="0" dirty="0">
                <a:solidFill>
                  <a:schemeClr val="tx1"/>
                </a:solidFill>
                <a:effectLst/>
                <a:latin typeface="Consolas" panose="020B0609020204030204" pitchFamily="49" charset="0"/>
              </a:rPr>
              <a:t>(</a:t>
            </a:r>
            <a:r>
              <a:rPr lang="en-US" sz="900" b="0" dirty="0" err="1">
                <a:solidFill>
                  <a:schemeClr val="tx1"/>
                </a:solidFill>
                <a:effectLst/>
                <a:latin typeface="Consolas" panose="020B0609020204030204" pitchFamily="49" charset="0"/>
              </a:rPr>
              <a:t>kc.branch_id</a:t>
            </a:r>
            <a:r>
              <a:rPr lang="en-US" sz="900" b="0" dirty="0">
                <a:solidFill>
                  <a:schemeClr val="tx1"/>
                </a:solidFill>
                <a:effectLst/>
                <a:latin typeface="Consolas" panose="020B0609020204030204" pitchFamily="49" charset="0"/>
              </a:rPr>
              <a:t> = </a:t>
            </a:r>
            <a:r>
              <a:rPr lang="en-US" sz="900" b="0" dirty="0" err="1">
                <a:solidFill>
                  <a:schemeClr val="tx1"/>
                </a:solidFill>
                <a:effectLst/>
                <a:latin typeface="Consolas" panose="020B0609020204030204" pitchFamily="49" charset="0"/>
              </a:rPr>
              <a:t>tr.branch_id</a:t>
            </a:r>
            <a:r>
              <a:rPr lang="en-US" sz="900" b="0" dirty="0">
                <a:solidFill>
                  <a:schemeClr val="tx1"/>
                </a:solidFill>
                <a:effectLst/>
                <a:latin typeface="Consolas" panose="020B0609020204030204" pitchFamily="49" charset="0"/>
              </a:rPr>
              <a:t>)</a:t>
            </a:r>
          </a:p>
          <a:p>
            <a:r>
              <a:rPr lang="en-US" sz="900" b="0" dirty="0">
                <a:solidFill>
                  <a:srgbClr val="569CD6"/>
                </a:solidFill>
                <a:effectLst/>
                <a:latin typeface="Consolas" panose="020B0609020204030204" pitchFamily="49" charset="0"/>
              </a:rPr>
              <a:t>GROUP BY</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kc.branch_id</a:t>
            </a:r>
            <a:r>
              <a:rPr lang="en-US" sz="900" b="0" dirty="0">
                <a:solidFill>
                  <a:schemeClr val="tx1"/>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kc.branch_name</a:t>
            </a:r>
            <a:r>
              <a:rPr lang="en-US" sz="900" b="0" dirty="0">
                <a:solidFill>
                  <a:schemeClr val="tx1"/>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kc.rating</a:t>
            </a:r>
            <a:endParaRPr lang="en-US" sz="900" b="0" dirty="0">
              <a:solidFill>
                <a:schemeClr val="tx1"/>
              </a:solidFill>
              <a:effectLst/>
              <a:latin typeface="Consolas" panose="020B0609020204030204" pitchFamily="49" charset="0"/>
            </a:endParaRPr>
          </a:p>
          <a:p>
            <a:r>
              <a:rPr lang="en-US" sz="900" b="0" dirty="0">
                <a:solidFill>
                  <a:srgbClr val="569CD6"/>
                </a:solidFill>
                <a:effectLst/>
                <a:latin typeface="Consolas" panose="020B0609020204030204" pitchFamily="49" charset="0"/>
              </a:rPr>
              <a:t>ORDER BY</a:t>
            </a:r>
            <a:r>
              <a:rPr lang="en-US" sz="900" b="0" dirty="0">
                <a:solidFill>
                  <a:srgbClr val="CCCCCC"/>
                </a:solidFill>
                <a:effectLst/>
                <a:latin typeface="Consolas" panose="020B0609020204030204" pitchFamily="49" charset="0"/>
              </a:rPr>
              <a:t> </a:t>
            </a:r>
            <a:r>
              <a:rPr lang="en-US" sz="900" b="0" dirty="0">
                <a:solidFill>
                  <a:schemeClr val="tx1"/>
                </a:solidFill>
                <a:effectLst/>
                <a:latin typeface="Consolas" panose="020B0609020204030204" pitchFamily="49" charset="0"/>
              </a:rPr>
              <a:t>AVG(</a:t>
            </a:r>
            <a:r>
              <a:rPr lang="en-US" sz="900" b="0" dirty="0" err="1">
                <a:solidFill>
                  <a:schemeClr val="tx1"/>
                </a:solidFill>
                <a:effectLst/>
                <a:latin typeface="Consolas" panose="020B0609020204030204" pitchFamily="49" charset="0"/>
              </a:rPr>
              <a:t>tr.rating</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ASC</a:t>
            </a:r>
            <a:r>
              <a:rPr lang="en-US" sz="900" b="0" dirty="0">
                <a:solidFill>
                  <a:schemeClr val="tx1"/>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kc.rating</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DESC</a:t>
            </a:r>
            <a:endParaRPr lang="en-US" sz="900" b="0" dirty="0">
              <a:solidFill>
                <a:srgbClr val="CCCCCC"/>
              </a:solidFill>
              <a:effectLst/>
              <a:latin typeface="Consolas" panose="020B0609020204030204" pitchFamily="49" charset="0"/>
            </a:endParaRPr>
          </a:p>
          <a:p>
            <a:r>
              <a:rPr lang="en-US" sz="900" b="0" dirty="0">
                <a:solidFill>
                  <a:srgbClr val="569CD6"/>
                </a:solidFill>
                <a:effectLst/>
                <a:latin typeface="Consolas" panose="020B0609020204030204" pitchFamily="49" charset="0"/>
              </a:rPr>
              <a:t>LIMIT</a:t>
            </a:r>
            <a:r>
              <a:rPr lang="en-US" sz="900" b="0" dirty="0">
                <a:solidFill>
                  <a:srgbClr val="CCCCCC"/>
                </a:solidFill>
                <a:effectLst/>
                <a:latin typeface="Consolas" panose="020B0609020204030204" pitchFamily="49" charset="0"/>
              </a:rPr>
              <a:t> </a:t>
            </a:r>
            <a:r>
              <a:rPr lang="en-US" sz="900" b="0" dirty="0">
                <a:solidFill>
                  <a:schemeClr val="tx1"/>
                </a:solidFill>
                <a:effectLst/>
                <a:latin typeface="Consolas" panose="020B0609020204030204" pitchFamily="49" charset="0"/>
              </a:rPr>
              <a:t>5</a:t>
            </a:r>
          </a:p>
          <a:p>
            <a:r>
              <a:rPr lang="en-US" sz="900" b="0" dirty="0">
                <a:solidFill>
                  <a:schemeClr val="tx1"/>
                </a:solidFill>
                <a:effectLst/>
                <a:latin typeface="Consolas" panose="020B0609020204030204" pitchFamily="49" charset="0"/>
              </a:rPr>
              <a:t>;</a:t>
            </a:r>
          </a:p>
          <a:p>
            <a:pPr marL="0" lvl="0" indent="0" algn="l" rtl="0">
              <a:lnSpc>
                <a:spcPct val="150000"/>
              </a:lnSpc>
              <a:spcBef>
                <a:spcPts val="0"/>
              </a:spcBef>
              <a:spcAft>
                <a:spcPts val="0"/>
              </a:spcAft>
              <a:buClr>
                <a:schemeClr val="dk1"/>
              </a:buClr>
              <a:buSzPts val="5000"/>
              <a:buFont typeface="Arial"/>
              <a:buNone/>
            </a:pPr>
            <a:endParaRPr lang="en-US" sz="700" dirty="0">
              <a:latin typeface="Courier New" panose="02070309020205020404" pitchFamily="49" charset="0"/>
              <a:ea typeface="Rubik"/>
              <a:cs typeface="Courier New" panose="02070309020205020404" pitchFamily="49" charset="0"/>
              <a:sym typeface="Rubik"/>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g23ec2985a68_1_56"/>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43" name="Google Shape;143;g23ec2985a68_1_5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44" name="Google Shape;144;g23ec2985a68_1_56"/>
          <p:cNvSpPr txBox="1"/>
          <p:nvPr/>
        </p:nvSpPr>
        <p:spPr>
          <a:xfrm>
            <a:off x="340500" y="280970"/>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4"/>
            </a:pPr>
            <a:r>
              <a:rPr lang="en" sz="2700" b="1" dirty="0">
                <a:latin typeface="Rubik"/>
                <a:ea typeface="Rubik"/>
                <a:cs typeface="Rubik"/>
                <a:sym typeface="Rubik"/>
              </a:rPr>
              <a:t>Dashboard  Performance Analytics</a:t>
            </a:r>
            <a:endParaRPr sz="2700" b="1" i="0" u="none" strike="noStrike" cap="none" dirty="0">
              <a:solidFill>
                <a:srgbClr val="000000"/>
              </a:solidFill>
              <a:latin typeface="Rubik"/>
              <a:ea typeface="Rubik"/>
              <a:cs typeface="Rubik"/>
              <a:sym typeface="Rubik"/>
            </a:endParaRPr>
          </a:p>
        </p:txBody>
      </p:sp>
      <p:sp>
        <p:nvSpPr>
          <p:cNvPr id="145" name="Google Shape;145;g23ec2985a68_1_56"/>
          <p:cNvSpPr txBox="1"/>
          <p:nvPr/>
        </p:nvSpPr>
        <p:spPr>
          <a:xfrm>
            <a:off x="340500" y="968990"/>
            <a:ext cx="2502713" cy="156963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400"/>
              <a:buFont typeface="Arial"/>
              <a:buNone/>
            </a:pPr>
            <a:r>
              <a:rPr lang="en-US" sz="1200" dirty="0">
                <a:solidFill>
                  <a:schemeClr val="dk1"/>
                </a:solidFill>
                <a:latin typeface="Rubik"/>
                <a:ea typeface="Rubik"/>
                <a:cs typeface="Rubik"/>
                <a:sym typeface="Rubik"/>
              </a:rPr>
              <a:t>Next, I was asked to create a performance analysis visualization in the form of a dashboard built through Looker Studio.</a:t>
            </a:r>
            <a:endParaRPr sz="2000" dirty="0">
              <a:latin typeface="Rubik"/>
              <a:ea typeface="Rubik"/>
              <a:cs typeface="Rubik"/>
              <a:sym typeface="Rubik"/>
            </a:endParaRPr>
          </a:p>
        </p:txBody>
      </p:sp>
      <p:sp>
        <p:nvSpPr>
          <p:cNvPr id="4" name="Google Shape;113;g265ee868302_0_99">
            <a:extLst>
              <a:ext uri="{FF2B5EF4-FFF2-40B4-BE49-F238E27FC236}">
                <a16:creationId xmlns:a16="http://schemas.microsoft.com/office/drawing/2014/main" id="{BBF233BB-6D83-73BF-951F-4F41FEE30B76}"/>
              </a:ext>
            </a:extLst>
          </p:cNvPr>
          <p:cNvSpPr txBox="1"/>
          <p:nvPr/>
        </p:nvSpPr>
        <p:spPr>
          <a:xfrm>
            <a:off x="340500" y="2490491"/>
            <a:ext cx="2983725" cy="1015632"/>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sz="1200" b="1" dirty="0">
                <a:latin typeface="Rubik"/>
                <a:ea typeface="Rubik"/>
                <a:cs typeface="Rubik"/>
                <a:sym typeface="Rubik"/>
              </a:rPr>
              <a:t>Project Dashboard </a:t>
            </a:r>
            <a:r>
              <a:rPr lang="en" sz="1200" b="1" dirty="0">
                <a:latin typeface="Rubik"/>
                <a:ea typeface="Rubik"/>
                <a:cs typeface="Rubik"/>
                <a:sym typeface="Rubik"/>
                <a:hlinkClick r:id="rId5"/>
              </a:rPr>
              <a:t>here</a:t>
            </a:r>
            <a:r>
              <a:rPr lang="en" sz="1200" b="1" dirty="0">
                <a:latin typeface="Rubik"/>
                <a:ea typeface="Rubik"/>
                <a:cs typeface="Rubik"/>
                <a:sym typeface="Rubik"/>
              </a:rPr>
              <a:t>!</a:t>
            </a:r>
          </a:p>
          <a:p>
            <a:pPr marL="0" marR="0" lvl="0" indent="0" algn="just" rtl="0">
              <a:lnSpc>
                <a:spcPct val="150000"/>
              </a:lnSpc>
              <a:spcBef>
                <a:spcPts val="0"/>
              </a:spcBef>
              <a:spcAft>
                <a:spcPts val="0"/>
              </a:spcAft>
              <a:buClr>
                <a:schemeClr val="dk1"/>
              </a:buClr>
              <a:buSzPts val="1100"/>
              <a:buFont typeface="Arial"/>
              <a:buNone/>
            </a:pPr>
            <a:r>
              <a:rPr lang="en-US" sz="1200" b="1" dirty="0">
                <a:latin typeface="Rubik"/>
                <a:ea typeface="Rubik"/>
                <a:cs typeface="Rubik"/>
                <a:sym typeface="Rubik"/>
                <a:hlinkClick r:id="rId5"/>
              </a:rPr>
              <a:t>https://lookerstudio.google.com/s/qgr_JPexnm8</a:t>
            </a:r>
            <a:endParaRPr lang="en" sz="1200" b="1" dirty="0">
              <a:latin typeface="Rubik"/>
              <a:ea typeface="Rubik"/>
              <a:cs typeface="Rubik"/>
              <a:sym typeface="Rubik"/>
            </a:endParaRPr>
          </a:p>
        </p:txBody>
      </p:sp>
      <p:pic>
        <p:nvPicPr>
          <p:cNvPr id="6" name="Picture 5">
            <a:extLst>
              <a:ext uri="{FF2B5EF4-FFF2-40B4-BE49-F238E27FC236}">
                <a16:creationId xmlns:a16="http://schemas.microsoft.com/office/drawing/2014/main" id="{CFBABECF-ACB6-618B-6AFD-495395245CA5}"/>
              </a:ext>
            </a:extLst>
          </p:cNvPr>
          <p:cNvPicPr>
            <a:picLocks noChangeAspect="1"/>
          </p:cNvPicPr>
          <p:nvPr/>
        </p:nvPicPr>
        <p:blipFill>
          <a:blip r:embed="rId6"/>
          <a:stretch>
            <a:fillRect/>
          </a:stretch>
        </p:blipFill>
        <p:spPr>
          <a:xfrm>
            <a:off x="3445085" y="881270"/>
            <a:ext cx="5578055" cy="418096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1077</Words>
  <Application>Microsoft Office PowerPoint</Application>
  <PresentationFormat>On-screen Show (16:9)</PresentationFormat>
  <Paragraphs>88</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Courier New</vt:lpstr>
      <vt:lpstr>Arial</vt:lpstr>
      <vt:lpstr>Rubik SemiBold</vt:lpstr>
      <vt:lpstr>Consolas</vt:lpstr>
      <vt:lpstr>Rubik Medium</vt:lpstr>
      <vt:lpstr>Rubik</vt:lpstr>
      <vt:lpstr>Rubik Light</vt:lpstr>
      <vt:lpstr>Simple Light</vt:lpstr>
      <vt:lpstr>PowerPoint Presentation</vt:lpstr>
      <vt:lpstr>Disclaimer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Husnia Munzayana</dc:creator>
  <cp:lastModifiedBy>Husnia Munzayana</cp:lastModifiedBy>
  <cp:revision>1</cp:revision>
  <dcterms:modified xsi:type="dcterms:W3CDTF">2024-03-04T10:04:09Z</dcterms:modified>
</cp:coreProperties>
</file>